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0" r:id="rId5"/>
    <p:sldId id="263" r:id="rId6"/>
    <p:sldId id="264" r:id="rId7"/>
    <p:sldId id="267" r:id="rId8"/>
    <p:sldId id="266"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ileen Hartunian" initials="EH" lastIdx="7" clrIdx="0">
    <p:extLst>
      <p:ext uri="{19B8F6BF-5375-455C-9EA6-DF929625EA0E}">
        <p15:presenceInfo xmlns:p15="http://schemas.microsoft.com/office/powerpoint/2012/main" userId="S::ehartunian@costar.com::44a03e7b-7a0b-48a4-95cc-caef212677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96B132-1827-106F-65E9-1F610D153564}" v="22" dt="2024-02-22T20:57:23.186"/>
    <p1510:client id="{818175DA-76CA-0A34-8D13-B7B910F68C35}" v="27" dt="2024-02-22T21:17:04.3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56"/>
    <p:restoredTop sz="92736" autoAdjust="0"/>
  </p:normalViewPr>
  <p:slideViewPr>
    <p:cSldViewPr snapToGrid="0">
      <p:cViewPr varScale="1">
        <p:scale>
          <a:sx n="65" d="100"/>
          <a:sy n="65" d="100"/>
        </p:scale>
        <p:origin x="8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pporah Hamilton" userId="S::shamilton@costar.com::e6b6a4f6-1834-452e-b65d-c6dc8ece73a2" providerId="AD" clId="Web-{5296B132-1827-106F-65E9-1F610D153564}"/>
    <pc:docChg chg="addSld delSld modSld">
      <pc:chgData name="Sapporah Hamilton" userId="S::shamilton@costar.com::e6b6a4f6-1834-452e-b65d-c6dc8ece73a2" providerId="AD" clId="Web-{5296B132-1827-106F-65E9-1F610D153564}" dt="2024-02-22T20:57:23.186" v="21"/>
      <pc:docMkLst>
        <pc:docMk/>
      </pc:docMkLst>
      <pc:sldChg chg="modSp">
        <pc:chgData name="Sapporah Hamilton" userId="S::shamilton@costar.com::e6b6a4f6-1834-452e-b65d-c6dc8ece73a2" providerId="AD" clId="Web-{5296B132-1827-106F-65E9-1F610D153564}" dt="2024-02-22T20:56:21.464" v="5"/>
        <pc:sldMkLst>
          <pc:docMk/>
          <pc:sldMk cId="1421532038" sldId="260"/>
        </pc:sldMkLst>
        <pc:spChg chg="mod">
          <ac:chgData name="Sapporah Hamilton" userId="S::shamilton@costar.com::e6b6a4f6-1834-452e-b65d-c6dc8ece73a2" providerId="AD" clId="Web-{5296B132-1827-106F-65E9-1F610D153564}" dt="2024-02-22T20:56:12.104" v="3" actId="20577"/>
          <ac:spMkLst>
            <pc:docMk/>
            <pc:sldMk cId="1421532038" sldId="260"/>
            <ac:spMk id="2" creationId="{00000000-0000-0000-0000-000000000000}"/>
          </ac:spMkLst>
        </pc:spChg>
        <pc:picChg chg="mod modCrop">
          <ac:chgData name="Sapporah Hamilton" userId="S::shamilton@costar.com::e6b6a4f6-1834-452e-b65d-c6dc8ece73a2" providerId="AD" clId="Web-{5296B132-1827-106F-65E9-1F610D153564}" dt="2024-02-22T20:56:21.464" v="5"/>
          <ac:picMkLst>
            <pc:docMk/>
            <pc:sldMk cId="1421532038" sldId="260"/>
            <ac:picMk id="4" creationId="{EB4B0C23-A9A5-4A5D-8F83-AD07DB531ECA}"/>
          </ac:picMkLst>
        </pc:picChg>
      </pc:sldChg>
      <pc:sldChg chg="modSp">
        <pc:chgData name="Sapporah Hamilton" userId="S::shamilton@costar.com::e6b6a4f6-1834-452e-b65d-c6dc8ece73a2" providerId="AD" clId="Web-{5296B132-1827-106F-65E9-1F610D153564}" dt="2024-02-22T20:56:37.152" v="7"/>
        <pc:sldMkLst>
          <pc:docMk/>
          <pc:sldMk cId="1178002961" sldId="263"/>
        </pc:sldMkLst>
        <pc:picChg chg="mod modCrop">
          <ac:chgData name="Sapporah Hamilton" userId="S::shamilton@costar.com::e6b6a4f6-1834-452e-b65d-c6dc8ece73a2" providerId="AD" clId="Web-{5296B132-1827-106F-65E9-1F610D153564}" dt="2024-02-22T20:56:37.152" v="7"/>
          <ac:picMkLst>
            <pc:docMk/>
            <pc:sldMk cId="1178002961" sldId="263"/>
            <ac:picMk id="7" creationId="{DC52C501-1F3D-4B71-BA91-59A70B3D5DF7}"/>
          </ac:picMkLst>
        </pc:picChg>
      </pc:sldChg>
      <pc:sldChg chg="addSp delSp">
        <pc:chgData name="Sapporah Hamilton" userId="S::shamilton@costar.com::e6b6a4f6-1834-452e-b65d-c6dc8ece73a2" providerId="AD" clId="Web-{5296B132-1827-106F-65E9-1F610D153564}" dt="2024-02-22T20:57:23.186" v="21"/>
        <pc:sldMkLst>
          <pc:docMk/>
          <pc:sldMk cId="484582735" sldId="264"/>
        </pc:sldMkLst>
        <pc:picChg chg="del">
          <ac:chgData name="Sapporah Hamilton" userId="S::shamilton@costar.com::e6b6a4f6-1834-452e-b65d-c6dc8ece73a2" providerId="AD" clId="Web-{5296B132-1827-106F-65E9-1F610D153564}" dt="2024-02-22T20:57:22.093" v="20"/>
          <ac:picMkLst>
            <pc:docMk/>
            <pc:sldMk cId="484582735" sldId="264"/>
            <ac:picMk id="7" creationId="{A98E227A-5830-4502-AE34-2822E7D6067B}"/>
          </ac:picMkLst>
        </pc:picChg>
        <pc:picChg chg="add">
          <ac:chgData name="Sapporah Hamilton" userId="S::shamilton@costar.com::e6b6a4f6-1834-452e-b65d-c6dc8ece73a2" providerId="AD" clId="Web-{5296B132-1827-106F-65E9-1F610D153564}" dt="2024-02-22T20:57:23.186" v="21"/>
          <ac:picMkLst>
            <pc:docMk/>
            <pc:sldMk cId="484582735" sldId="264"/>
            <ac:picMk id="8" creationId="{895D54A3-E771-AACE-33CD-FB04DA8E62B1}"/>
          </ac:picMkLst>
        </pc:picChg>
      </pc:sldChg>
      <pc:sldChg chg="addSp delSp">
        <pc:chgData name="Sapporah Hamilton" userId="S::shamilton@costar.com::e6b6a4f6-1834-452e-b65d-c6dc8ece73a2" providerId="AD" clId="Web-{5296B132-1827-106F-65E9-1F610D153564}" dt="2024-02-22T20:56:56.700" v="11"/>
        <pc:sldMkLst>
          <pc:docMk/>
          <pc:sldMk cId="1873892365" sldId="265"/>
        </pc:sldMkLst>
        <pc:picChg chg="add del">
          <ac:chgData name="Sapporah Hamilton" userId="S::shamilton@costar.com::e6b6a4f6-1834-452e-b65d-c6dc8ece73a2" providerId="AD" clId="Web-{5296B132-1827-106F-65E9-1F610D153564}" dt="2024-02-22T20:56:54.513" v="9"/>
          <ac:picMkLst>
            <pc:docMk/>
            <pc:sldMk cId="1873892365" sldId="265"/>
            <ac:picMk id="4" creationId="{7576D0B6-65EA-7DAB-1368-D703653C31BC}"/>
          </ac:picMkLst>
        </pc:picChg>
        <pc:picChg chg="add">
          <ac:chgData name="Sapporah Hamilton" userId="S::shamilton@costar.com::e6b6a4f6-1834-452e-b65d-c6dc8ece73a2" providerId="AD" clId="Web-{5296B132-1827-106F-65E9-1F610D153564}" dt="2024-02-22T20:56:56.700" v="11"/>
          <ac:picMkLst>
            <pc:docMk/>
            <pc:sldMk cId="1873892365" sldId="265"/>
            <ac:picMk id="8" creationId="{A3043B77-09F9-ABBE-9E3C-5C78F366D788}"/>
          </ac:picMkLst>
        </pc:picChg>
        <pc:picChg chg="del">
          <ac:chgData name="Sapporah Hamilton" userId="S::shamilton@costar.com::e6b6a4f6-1834-452e-b65d-c6dc8ece73a2" providerId="AD" clId="Web-{5296B132-1827-106F-65E9-1F610D153564}" dt="2024-02-22T20:56:55.700" v="10"/>
          <ac:picMkLst>
            <pc:docMk/>
            <pc:sldMk cId="1873892365" sldId="265"/>
            <ac:picMk id="11" creationId="{7CDFED73-CE1C-4267-B75D-9C2E20C08287}"/>
          </ac:picMkLst>
        </pc:picChg>
      </pc:sldChg>
      <pc:sldChg chg="addSp delSp">
        <pc:chgData name="Sapporah Hamilton" userId="S::shamilton@costar.com::e6b6a4f6-1834-452e-b65d-c6dc8ece73a2" providerId="AD" clId="Web-{5296B132-1827-106F-65E9-1F610D153564}" dt="2024-02-22T20:57:15.014" v="17"/>
        <pc:sldMkLst>
          <pc:docMk/>
          <pc:sldMk cId="2989317243" sldId="266"/>
        </pc:sldMkLst>
        <pc:picChg chg="add">
          <ac:chgData name="Sapporah Hamilton" userId="S::shamilton@costar.com::e6b6a4f6-1834-452e-b65d-c6dc8ece73a2" providerId="AD" clId="Web-{5296B132-1827-106F-65E9-1F610D153564}" dt="2024-02-22T20:57:15.014" v="17"/>
          <ac:picMkLst>
            <pc:docMk/>
            <pc:sldMk cId="2989317243" sldId="266"/>
            <ac:picMk id="4" creationId="{F1258366-B110-CF28-A01D-CB3A10E7EBC8}"/>
          </ac:picMkLst>
        </pc:picChg>
        <pc:picChg chg="add del">
          <ac:chgData name="Sapporah Hamilton" userId="S::shamilton@costar.com::e6b6a4f6-1834-452e-b65d-c6dc8ece73a2" providerId="AD" clId="Web-{5296B132-1827-106F-65E9-1F610D153564}" dt="2024-02-22T20:57:13.952" v="16"/>
          <ac:picMkLst>
            <pc:docMk/>
            <pc:sldMk cId="2989317243" sldId="266"/>
            <ac:picMk id="7" creationId="{42AEE0D2-D11C-4144-835A-8F56965631B5}"/>
          </ac:picMkLst>
        </pc:picChg>
      </pc:sldChg>
      <pc:sldChg chg="addSp delSp">
        <pc:chgData name="Sapporah Hamilton" userId="S::shamilton@costar.com::e6b6a4f6-1834-452e-b65d-c6dc8ece73a2" providerId="AD" clId="Web-{5296B132-1827-106F-65E9-1F610D153564}" dt="2024-02-22T20:57:18.655" v="19"/>
        <pc:sldMkLst>
          <pc:docMk/>
          <pc:sldMk cId="4243829859" sldId="267"/>
        </pc:sldMkLst>
        <pc:picChg chg="add">
          <ac:chgData name="Sapporah Hamilton" userId="S::shamilton@costar.com::e6b6a4f6-1834-452e-b65d-c6dc8ece73a2" providerId="AD" clId="Web-{5296B132-1827-106F-65E9-1F610D153564}" dt="2024-02-22T20:57:18.655" v="19"/>
          <ac:picMkLst>
            <pc:docMk/>
            <pc:sldMk cId="4243829859" sldId="267"/>
            <ac:picMk id="3" creationId="{7136C3BA-8825-0205-951A-A8BE952C8086}"/>
          </ac:picMkLst>
        </pc:picChg>
        <pc:picChg chg="del">
          <ac:chgData name="Sapporah Hamilton" userId="S::shamilton@costar.com::e6b6a4f6-1834-452e-b65d-c6dc8ece73a2" providerId="AD" clId="Web-{5296B132-1827-106F-65E9-1F610D153564}" dt="2024-02-22T20:57:17.764" v="18"/>
          <ac:picMkLst>
            <pc:docMk/>
            <pc:sldMk cId="4243829859" sldId="267"/>
            <ac:picMk id="10" creationId="{474BDA8C-DC34-4750-BB89-C5AC0FE14D8F}"/>
          </ac:picMkLst>
        </pc:picChg>
      </pc:sldChg>
      <pc:sldChg chg="add del replId">
        <pc:chgData name="Sapporah Hamilton" userId="S::shamilton@costar.com::e6b6a4f6-1834-452e-b65d-c6dc8ece73a2" providerId="AD" clId="Web-{5296B132-1827-106F-65E9-1F610D153564}" dt="2024-02-22T20:57:04.560" v="14"/>
        <pc:sldMkLst>
          <pc:docMk/>
          <pc:sldMk cId="1631130290" sldId="268"/>
        </pc:sldMkLst>
      </pc:sldChg>
    </pc:docChg>
  </pc:docChgLst>
  <pc:docChgLst>
    <pc:chgData name="Sapporah Hamilton" userId="S::shamilton@costar.com::e6b6a4f6-1834-452e-b65d-c6dc8ece73a2" providerId="AD" clId="Web-{818175DA-76CA-0A34-8D13-B7B910F68C35}"/>
    <pc:docChg chg="modSld">
      <pc:chgData name="Sapporah Hamilton" userId="S::shamilton@costar.com::e6b6a4f6-1834-452e-b65d-c6dc8ece73a2" providerId="AD" clId="Web-{818175DA-76CA-0A34-8D13-B7B910F68C35}" dt="2024-02-22T21:17:03.066" v="8" actId="20577"/>
      <pc:docMkLst>
        <pc:docMk/>
      </pc:docMkLst>
      <pc:sldChg chg="modSp">
        <pc:chgData name="Sapporah Hamilton" userId="S::shamilton@costar.com::e6b6a4f6-1834-452e-b65d-c6dc8ece73a2" providerId="AD" clId="Web-{818175DA-76CA-0A34-8D13-B7B910F68C35}" dt="2024-02-22T21:16:44.191" v="1" actId="20577"/>
        <pc:sldMkLst>
          <pc:docMk/>
          <pc:sldMk cId="484582735" sldId="264"/>
        </pc:sldMkLst>
        <pc:spChg chg="mod">
          <ac:chgData name="Sapporah Hamilton" userId="S::shamilton@costar.com::e6b6a4f6-1834-452e-b65d-c6dc8ece73a2" providerId="AD" clId="Web-{818175DA-76CA-0A34-8D13-B7B910F68C35}" dt="2024-02-22T21:16:44.191" v="1" actId="20577"/>
          <ac:spMkLst>
            <pc:docMk/>
            <pc:sldMk cId="484582735" sldId="264"/>
            <ac:spMk id="2" creationId="{F53E4CC7-994D-4AC3-9956-CE4A9BFD914D}"/>
          </ac:spMkLst>
        </pc:spChg>
      </pc:sldChg>
      <pc:sldChg chg="modSp">
        <pc:chgData name="Sapporah Hamilton" userId="S::shamilton@costar.com::e6b6a4f6-1834-452e-b65d-c6dc8ece73a2" providerId="AD" clId="Web-{818175DA-76CA-0A34-8D13-B7B910F68C35}" dt="2024-02-22T21:17:03.066" v="8" actId="20577"/>
        <pc:sldMkLst>
          <pc:docMk/>
          <pc:sldMk cId="1873892365" sldId="265"/>
        </pc:sldMkLst>
        <pc:spChg chg="mod">
          <ac:chgData name="Sapporah Hamilton" userId="S::shamilton@costar.com::e6b6a4f6-1834-452e-b65d-c6dc8ece73a2" providerId="AD" clId="Web-{818175DA-76CA-0A34-8D13-B7B910F68C35}" dt="2024-02-22T21:17:03.066" v="8" actId="20577"/>
          <ac:spMkLst>
            <pc:docMk/>
            <pc:sldMk cId="1873892365" sldId="265"/>
            <ac:spMk id="10" creationId="{DB212447-D919-4EEF-943F-CC5E23461F3A}"/>
          </ac:spMkLst>
        </pc:spChg>
      </pc:sldChg>
      <pc:sldChg chg="modSp">
        <pc:chgData name="Sapporah Hamilton" userId="S::shamilton@costar.com::e6b6a4f6-1834-452e-b65d-c6dc8ece73a2" providerId="AD" clId="Web-{818175DA-76CA-0A34-8D13-B7B910F68C35}" dt="2024-02-22T21:16:50.972" v="4" actId="20577"/>
        <pc:sldMkLst>
          <pc:docMk/>
          <pc:sldMk cId="2989317243" sldId="266"/>
        </pc:sldMkLst>
        <pc:spChg chg="mod">
          <ac:chgData name="Sapporah Hamilton" userId="S::shamilton@costar.com::e6b6a4f6-1834-452e-b65d-c6dc8ece73a2" providerId="AD" clId="Web-{818175DA-76CA-0A34-8D13-B7B910F68C35}" dt="2024-02-22T21:16:50.972" v="4" actId="20577"/>
          <ac:spMkLst>
            <pc:docMk/>
            <pc:sldMk cId="2989317243" sldId="266"/>
            <ac:spMk id="11" creationId="{DE9DD910-60E5-40A6-9089-306A41EC3550}"/>
          </ac:spMkLst>
        </pc:spChg>
      </pc:sldChg>
      <pc:sldChg chg="modSp">
        <pc:chgData name="Sapporah Hamilton" userId="S::shamilton@costar.com::e6b6a4f6-1834-452e-b65d-c6dc8ece73a2" providerId="AD" clId="Web-{818175DA-76CA-0A34-8D13-B7B910F68C35}" dt="2024-02-22T21:16:46.597" v="2" actId="20577"/>
        <pc:sldMkLst>
          <pc:docMk/>
          <pc:sldMk cId="4243829859" sldId="267"/>
        </pc:sldMkLst>
        <pc:spChg chg="mod">
          <ac:chgData name="Sapporah Hamilton" userId="S::shamilton@costar.com::e6b6a4f6-1834-452e-b65d-c6dc8ece73a2" providerId="AD" clId="Web-{818175DA-76CA-0A34-8D13-B7B910F68C35}" dt="2024-02-22T21:16:46.597" v="2" actId="20577"/>
          <ac:spMkLst>
            <pc:docMk/>
            <pc:sldMk cId="4243829859" sldId="267"/>
            <ac:spMk id="11" creationId="{35D23DAE-7BF6-40CA-92E5-29667928CD6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7A56E6-7017-4DB6-A743-DA56B1300F7D}" type="datetimeFigureOut">
              <a:rPr lang="en-US" smtClean="0"/>
              <a:t>2/22/2024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862F30-9190-4697-96D7-10C5C9ABE5FA}" type="slidenum">
              <a:rPr lang="en-US" smtClean="0"/>
              <a:t>‹#›</a:t>
            </a:fld>
            <a:endParaRPr lang="en-US"/>
          </a:p>
        </p:txBody>
      </p:sp>
    </p:spTree>
    <p:extLst>
      <p:ext uri="{BB962C8B-B14F-4D97-AF65-F5344CB8AC3E}">
        <p14:creationId xmlns:p14="http://schemas.microsoft.com/office/powerpoint/2010/main" val="4175598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2</a:t>
            </a:fld>
            <a:endParaRPr lang="en-US"/>
          </a:p>
        </p:txBody>
      </p:sp>
    </p:spTree>
    <p:extLst>
      <p:ext uri="{BB962C8B-B14F-4D97-AF65-F5344CB8AC3E}">
        <p14:creationId xmlns:p14="http://schemas.microsoft.com/office/powerpoint/2010/main" val="537623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3</a:t>
            </a:fld>
            <a:endParaRPr lang="en-US"/>
          </a:p>
        </p:txBody>
      </p:sp>
    </p:spTree>
    <p:extLst>
      <p:ext uri="{BB962C8B-B14F-4D97-AF65-F5344CB8AC3E}">
        <p14:creationId xmlns:p14="http://schemas.microsoft.com/office/powerpoint/2010/main" val="141379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4</a:t>
            </a:fld>
            <a:endParaRPr lang="en-US"/>
          </a:p>
        </p:txBody>
      </p:sp>
    </p:spTree>
    <p:extLst>
      <p:ext uri="{BB962C8B-B14F-4D97-AF65-F5344CB8AC3E}">
        <p14:creationId xmlns:p14="http://schemas.microsoft.com/office/powerpoint/2010/main" val="234275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5</a:t>
            </a:fld>
            <a:endParaRPr lang="en-US"/>
          </a:p>
        </p:txBody>
      </p:sp>
    </p:spTree>
    <p:extLst>
      <p:ext uri="{BB962C8B-B14F-4D97-AF65-F5344CB8AC3E}">
        <p14:creationId xmlns:p14="http://schemas.microsoft.com/office/powerpoint/2010/main" val="2011793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6</a:t>
            </a:fld>
            <a:endParaRPr lang="en-US"/>
          </a:p>
        </p:txBody>
      </p:sp>
    </p:spTree>
    <p:extLst>
      <p:ext uri="{BB962C8B-B14F-4D97-AF65-F5344CB8AC3E}">
        <p14:creationId xmlns:p14="http://schemas.microsoft.com/office/powerpoint/2010/main" val="530360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AB8E219-DB35-C74C-9095-F2D960E5F426}"/>
              </a:ext>
            </a:extLst>
          </p:cNvPr>
          <p:cNvSpPr>
            <a:spLocks noGrp="1"/>
          </p:cNvSpPr>
          <p:nvPr>
            <p:ph type="pic" sz="quarter" idx="10"/>
          </p:nvPr>
        </p:nvSpPr>
        <p:spPr>
          <a:xfrm>
            <a:off x="9801186"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txBody>
          <a:bodyPr wrap="square">
            <a:noAutofit/>
          </a:bodyPr>
          <a:lstStyle/>
          <a:p>
            <a:endParaRPr lang="en-US"/>
          </a:p>
        </p:txBody>
      </p:sp>
      <p:sp>
        <p:nvSpPr>
          <p:cNvPr id="17" name="Text Placeholder 19">
            <a:extLst>
              <a:ext uri="{FF2B5EF4-FFF2-40B4-BE49-F238E27FC236}">
                <a16:creationId xmlns:a16="http://schemas.microsoft.com/office/drawing/2014/main" id="{8FCE4A83-EF32-D94D-A4E2-9D1193AF268A}"/>
              </a:ext>
            </a:extLst>
          </p:cNvPr>
          <p:cNvSpPr>
            <a:spLocks noGrp="1"/>
          </p:cNvSpPr>
          <p:nvPr>
            <p:ph type="body" sz="quarter" idx="11" hasCustomPrompt="1"/>
          </p:nvPr>
        </p:nvSpPr>
        <p:spPr>
          <a:xfrm>
            <a:off x="380589" y="494950"/>
            <a:ext cx="10258336" cy="566518"/>
          </a:xfrm>
          <a:prstGeom prst="rect">
            <a:avLst/>
          </a:prstGeom>
        </p:spPr>
        <p:txBody>
          <a:bodyPr/>
          <a:lstStyle>
            <a:lvl1pPr marL="0" indent="0" algn="l">
              <a:buNone/>
              <a:defRPr sz="3600" b="1">
                <a:solidFill>
                  <a:schemeClr val="tx1"/>
                </a:solidFill>
                <a:latin typeface="Arial" panose="020B0604020202020204" pitchFamily="34" charset="0"/>
                <a:cs typeface="Arial" panose="020B0604020202020204" pitchFamily="34" charset="0"/>
              </a:defRPr>
            </a:lvl1pPr>
          </a:lstStyle>
          <a:p>
            <a:pPr lvl="0"/>
            <a:r>
              <a:rPr lang="en-US"/>
              <a:t>INSERT HEADLINE</a:t>
            </a:r>
          </a:p>
        </p:txBody>
      </p:sp>
      <p:sp>
        <p:nvSpPr>
          <p:cNvPr id="18" name="Content Placeholder 23">
            <a:extLst>
              <a:ext uri="{FF2B5EF4-FFF2-40B4-BE49-F238E27FC236}">
                <a16:creationId xmlns:a16="http://schemas.microsoft.com/office/drawing/2014/main" id="{4964F04D-440C-504D-AEAE-9D0F48841C33}"/>
              </a:ext>
            </a:extLst>
          </p:cNvPr>
          <p:cNvSpPr>
            <a:spLocks noGrp="1"/>
          </p:cNvSpPr>
          <p:nvPr>
            <p:ph sz="quarter" idx="12"/>
          </p:nvPr>
        </p:nvSpPr>
        <p:spPr>
          <a:xfrm>
            <a:off x="380589" y="1285742"/>
            <a:ext cx="9226398" cy="5004221"/>
          </a:xfrm>
          <a:prstGeom prst="rect">
            <a:avLst/>
          </a:prstGeom>
        </p:spPr>
        <p:txBody>
          <a:bodyPr/>
          <a:lstStyle>
            <a:lvl1pPr algn="l">
              <a:defRPr sz="1800">
                <a:latin typeface="Arial" panose="020B0604020202020204" pitchFamily="34" charset="0"/>
                <a:cs typeface="Arial" panose="020B0604020202020204" pitchFamily="34" charset="0"/>
              </a:defRPr>
            </a:lvl1pPr>
            <a:lvl2pPr algn="l">
              <a:defRPr sz="1800">
                <a:latin typeface="Arial" panose="020B0604020202020204" pitchFamily="34" charset="0"/>
                <a:cs typeface="Arial" panose="020B0604020202020204" pitchFamily="34" charset="0"/>
              </a:defRPr>
            </a:lvl2pPr>
            <a:lvl3pPr algn="l">
              <a:defRPr sz="1800">
                <a:latin typeface="Arial" panose="020B0604020202020204" pitchFamily="34" charset="0"/>
                <a:cs typeface="Arial" panose="020B0604020202020204" pitchFamily="34" charset="0"/>
              </a:defRPr>
            </a:lvl3pPr>
            <a:lvl4pPr algn="l">
              <a:defRPr sz="1800">
                <a:latin typeface="Arial" panose="020B0604020202020204" pitchFamily="34" charset="0"/>
                <a:cs typeface="Arial" panose="020B0604020202020204" pitchFamily="34" charset="0"/>
              </a:defRPr>
            </a:lvl4pPr>
            <a:lvl5pPr algn="l">
              <a:defRPr sz="1800">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a:extLst>
              <a:ext uri="{FF2B5EF4-FFF2-40B4-BE49-F238E27FC236}">
                <a16:creationId xmlns:a16="http://schemas.microsoft.com/office/drawing/2014/main" id="{19A37064-8EA0-5148-B70B-0A4D29885EF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041383"/>
            <a:ext cx="2335160" cy="816618"/>
          </a:xfrm>
          <a:prstGeom prst="rect">
            <a:avLst/>
          </a:prstGeom>
        </p:spPr>
      </p:pic>
      <p:sp>
        <p:nvSpPr>
          <p:cNvPr id="22" name="Rectangle 21">
            <a:extLst>
              <a:ext uri="{FF2B5EF4-FFF2-40B4-BE49-F238E27FC236}">
                <a16:creationId xmlns:a16="http://schemas.microsoft.com/office/drawing/2014/main" id="{DA77F127-F2C0-6347-99A0-9F6514C25E9A}"/>
              </a:ext>
            </a:extLst>
          </p:cNvPr>
          <p:cNvSpPr/>
          <p:nvPr userDrawn="1"/>
        </p:nvSpPr>
        <p:spPr>
          <a:xfrm rot="5400000" flipH="1">
            <a:off x="976169" y="-514698"/>
            <a:ext cx="134390" cy="11637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604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820687-8115-452C-80FD-5DF5FE44A69D}" type="datetimeFigureOut">
              <a:rPr lang="en-US" smtClean="0"/>
              <a:t>2/22/2024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300738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20687-8115-452C-80FD-5DF5FE44A69D}"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693445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20687-8115-452C-80FD-5DF5FE44A69D}"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182962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ver Slide">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2872A219-0E93-604C-8EFA-21FDB6DFAA88}"/>
              </a:ext>
            </a:extLst>
          </p:cNvPr>
          <p:cNvSpPr>
            <a:spLocks noGrp="1"/>
          </p:cNvSpPr>
          <p:nvPr>
            <p:ph type="body" sz="quarter" idx="11" hasCustomPrompt="1"/>
          </p:nvPr>
        </p:nvSpPr>
        <p:spPr>
          <a:xfrm>
            <a:off x="461379" y="3733875"/>
            <a:ext cx="4974597" cy="1389062"/>
          </a:xfrm>
          <a:prstGeom prst="rect">
            <a:avLst/>
          </a:prstGeom>
        </p:spPr>
        <p:txBody>
          <a:bodyPr bIns="0"/>
          <a:lstStyle>
            <a:lvl1pPr marL="0" indent="0">
              <a:buNone/>
              <a:defRPr sz="4000" b="1">
                <a:solidFill>
                  <a:schemeClr val="tx1"/>
                </a:solidFill>
                <a:latin typeface="Arial" panose="020B0604020202020204" pitchFamily="34" charset="0"/>
                <a:cs typeface="Arial" panose="020B0604020202020204" pitchFamily="34" charset="0"/>
              </a:defRPr>
            </a:lvl1pPr>
          </a:lstStyle>
          <a:p>
            <a:pPr lvl="0"/>
            <a:r>
              <a:rPr lang="en-US"/>
              <a:t>INSERT HEADLINE</a:t>
            </a:r>
          </a:p>
        </p:txBody>
      </p:sp>
      <p:sp>
        <p:nvSpPr>
          <p:cNvPr id="17" name="Text Placeholder 16">
            <a:extLst>
              <a:ext uri="{FF2B5EF4-FFF2-40B4-BE49-F238E27FC236}">
                <a16:creationId xmlns:a16="http://schemas.microsoft.com/office/drawing/2014/main" id="{88800DF8-32F9-254E-8A7F-F608DED9334C}"/>
              </a:ext>
            </a:extLst>
          </p:cNvPr>
          <p:cNvSpPr>
            <a:spLocks noGrp="1"/>
          </p:cNvSpPr>
          <p:nvPr>
            <p:ph type="body" sz="quarter" idx="12" hasCustomPrompt="1"/>
          </p:nvPr>
        </p:nvSpPr>
        <p:spPr>
          <a:xfrm>
            <a:off x="461473" y="5414963"/>
            <a:ext cx="4433887" cy="639762"/>
          </a:xfrm>
          <a:prstGeom prst="rect">
            <a:avLst/>
          </a:prstGeom>
        </p:spPr>
        <p:txBody>
          <a:bodyPr/>
          <a:lstStyle>
            <a:lvl1pPr marL="0" indent="0">
              <a:buNone/>
              <a:defRPr sz="3200">
                <a:latin typeface="Arial" panose="020B0604020202020204" pitchFamily="34" charset="0"/>
                <a:cs typeface="Arial" panose="020B0604020202020204" pitchFamily="34" charset="0"/>
              </a:defRPr>
            </a:lvl1pPr>
          </a:lstStyle>
          <a:p>
            <a:pPr lvl="0"/>
            <a:r>
              <a:rPr lang="en-US"/>
              <a:t>Insert Sub-title</a:t>
            </a:r>
          </a:p>
        </p:txBody>
      </p:sp>
      <p:sp>
        <p:nvSpPr>
          <p:cNvPr id="18" name="Rectangle 17">
            <a:extLst>
              <a:ext uri="{FF2B5EF4-FFF2-40B4-BE49-F238E27FC236}">
                <a16:creationId xmlns:a16="http://schemas.microsoft.com/office/drawing/2014/main" id="{EEF1E4D4-761D-A847-842F-1BD997608A0D}"/>
              </a:ext>
            </a:extLst>
          </p:cNvPr>
          <p:cNvSpPr/>
          <p:nvPr userDrawn="1"/>
        </p:nvSpPr>
        <p:spPr>
          <a:xfrm rot="5400000" flipH="1">
            <a:off x="976169" y="-514698"/>
            <a:ext cx="134390" cy="11637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Picture Placeholder 28">
            <a:extLst>
              <a:ext uri="{FF2B5EF4-FFF2-40B4-BE49-F238E27FC236}">
                <a16:creationId xmlns:a16="http://schemas.microsoft.com/office/drawing/2014/main" id="{34D479AF-2A5F-D741-ACCF-3C9A8EF39B48}"/>
              </a:ext>
            </a:extLst>
          </p:cNvPr>
          <p:cNvSpPr>
            <a:spLocks noGrp="1"/>
          </p:cNvSpPr>
          <p:nvPr>
            <p:ph type="pic" sz="quarter" idx="13"/>
          </p:nvPr>
        </p:nvSpPr>
        <p:spPr>
          <a:xfrm>
            <a:off x="4952916" y="-1"/>
            <a:ext cx="7239084" cy="6858001"/>
          </a:xfrm>
          <a:custGeom>
            <a:avLst/>
            <a:gdLst>
              <a:gd name="connsiteX0" fmla="*/ 3412270 w 7239084"/>
              <a:gd name="connsiteY0" fmla="*/ 4471029 h 6858001"/>
              <a:gd name="connsiteX1" fmla="*/ 3509056 w 7239084"/>
              <a:gd name="connsiteY1" fmla="*/ 4487359 h 6858001"/>
              <a:gd name="connsiteX2" fmla="*/ 3562949 w 7239084"/>
              <a:gd name="connsiteY2" fmla="*/ 4526927 h 6858001"/>
              <a:gd name="connsiteX3" fmla="*/ 3581924 w 7239084"/>
              <a:gd name="connsiteY3" fmla="*/ 4551694 h 6858001"/>
              <a:gd name="connsiteX4" fmla="*/ 3584208 w 7239084"/>
              <a:gd name="connsiteY4" fmla="*/ 4552546 h 6858001"/>
              <a:gd name="connsiteX5" fmla="*/ 5377746 w 7239084"/>
              <a:gd name="connsiteY5" fmla="*/ 6812286 h 6858001"/>
              <a:gd name="connsiteX6" fmla="*/ 5377464 w 7239084"/>
              <a:gd name="connsiteY6" fmla="*/ 6812879 h 6858001"/>
              <a:gd name="connsiteX7" fmla="*/ 5381778 w 7239084"/>
              <a:gd name="connsiteY7" fmla="*/ 6816142 h 6858001"/>
              <a:gd name="connsiteX8" fmla="*/ 5392355 w 7239084"/>
              <a:gd name="connsiteY8" fmla="*/ 6839155 h 6858001"/>
              <a:gd name="connsiteX9" fmla="*/ 5389458 w 7239084"/>
              <a:gd name="connsiteY9" fmla="*/ 6858001 h 6858001"/>
              <a:gd name="connsiteX10" fmla="*/ 2305051 w 7239084"/>
              <a:gd name="connsiteY10" fmla="*/ 6858001 h 6858001"/>
              <a:gd name="connsiteX11" fmla="*/ 2282986 w 7239084"/>
              <a:gd name="connsiteY11" fmla="*/ 6831860 h 6858001"/>
              <a:gd name="connsiteX12" fmla="*/ 2269271 w 7239084"/>
              <a:gd name="connsiteY12" fmla="*/ 6804592 h 6858001"/>
              <a:gd name="connsiteX13" fmla="*/ 2266993 w 7239084"/>
              <a:gd name="connsiteY13" fmla="*/ 6803239 h 6858001"/>
              <a:gd name="connsiteX14" fmla="*/ 1664696 w 7239084"/>
              <a:gd name="connsiteY14" fmla="*/ 5161057 h 6858001"/>
              <a:gd name="connsiteX15" fmla="*/ 1665950 w 7239084"/>
              <a:gd name="connsiteY15" fmla="*/ 5158436 h 6858001"/>
              <a:gd name="connsiteX16" fmla="*/ 1664830 w 7239084"/>
              <a:gd name="connsiteY16" fmla="*/ 5156508 h 6858001"/>
              <a:gd name="connsiteX17" fmla="*/ 1668672 w 7239084"/>
              <a:gd name="connsiteY17" fmla="*/ 5089183 h 6858001"/>
              <a:gd name="connsiteX18" fmla="*/ 1669599 w 7239084"/>
              <a:gd name="connsiteY18" fmla="*/ 5087944 h 6858001"/>
              <a:gd name="connsiteX19" fmla="*/ 1669981 w 7239084"/>
              <a:gd name="connsiteY19" fmla="*/ 5086444 h 6858001"/>
              <a:gd name="connsiteX20" fmla="*/ 1719986 w 7239084"/>
              <a:gd name="connsiteY20" fmla="*/ 5041200 h 6858001"/>
              <a:gd name="connsiteX21" fmla="*/ 1722191 w 7239084"/>
              <a:gd name="connsiteY21" fmla="*/ 5040862 h 6858001"/>
              <a:gd name="connsiteX22" fmla="*/ 1723445 w 7239084"/>
              <a:gd name="connsiteY22" fmla="*/ 5038239 h 6858001"/>
              <a:gd name="connsiteX23" fmla="*/ 3379951 w 7239084"/>
              <a:gd name="connsiteY23" fmla="*/ 4476541 h 6858001"/>
              <a:gd name="connsiteX24" fmla="*/ 3382435 w 7239084"/>
              <a:gd name="connsiteY24" fmla="*/ 4477465 h 6858001"/>
              <a:gd name="connsiteX25" fmla="*/ 7239084 w 7239084"/>
              <a:gd name="connsiteY25" fmla="*/ 3440100 h 6858001"/>
              <a:gd name="connsiteX26" fmla="*/ 7239084 w 7239084"/>
              <a:gd name="connsiteY26" fmla="*/ 6040104 h 6858001"/>
              <a:gd name="connsiteX27" fmla="*/ 7213346 w 7239084"/>
              <a:gd name="connsiteY27" fmla="*/ 6050620 h 6858001"/>
              <a:gd name="connsiteX28" fmla="*/ 7183183 w 7239084"/>
              <a:gd name="connsiteY28" fmla="*/ 6055270 h 6858001"/>
              <a:gd name="connsiteX29" fmla="*/ 7181192 w 7239084"/>
              <a:gd name="connsiteY29" fmla="*/ 6057020 h 6858001"/>
              <a:gd name="connsiteX30" fmla="*/ 5433332 w 7239084"/>
              <a:gd name="connsiteY30" fmla="*/ 6124204 h 6858001"/>
              <a:gd name="connsiteX31" fmla="*/ 5431226 w 7239084"/>
              <a:gd name="connsiteY31" fmla="*/ 6122203 h 6858001"/>
              <a:gd name="connsiteX32" fmla="*/ 5429046 w 7239084"/>
              <a:gd name="connsiteY32" fmla="*/ 6122676 h 6858001"/>
              <a:gd name="connsiteX33" fmla="*/ 5366178 w 7239084"/>
              <a:gd name="connsiteY33" fmla="*/ 6098283 h 6858001"/>
              <a:gd name="connsiteX34" fmla="*/ 5365286 w 7239084"/>
              <a:gd name="connsiteY34" fmla="*/ 6097019 h 6858001"/>
              <a:gd name="connsiteX35" fmla="*/ 5363976 w 7239084"/>
              <a:gd name="connsiteY35" fmla="*/ 6096194 h 6858001"/>
              <a:gd name="connsiteX36" fmla="*/ 5336334 w 7239084"/>
              <a:gd name="connsiteY36" fmla="*/ 6034683 h 6858001"/>
              <a:gd name="connsiteX37" fmla="*/ 5336691 w 7239084"/>
              <a:gd name="connsiteY37" fmla="*/ 6032482 h 6858001"/>
              <a:gd name="connsiteX38" fmla="*/ 5334582 w 7239084"/>
              <a:gd name="connsiteY38" fmla="*/ 6030481 h 6858001"/>
              <a:gd name="connsiteX39" fmla="*/ 5310434 w 7239084"/>
              <a:gd name="connsiteY39" fmla="*/ 4281500 h 6858001"/>
              <a:gd name="connsiteX40" fmla="*/ 5312079 w 7239084"/>
              <a:gd name="connsiteY40" fmla="*/ 4279422 h 6858001"/>
              <a:gd name="connsiteX41" fmla="*/ 5315146 w 7239084"/>
              <a:gd name="connsiteY41" fmla="*/ 4249054 h 6858001"/>
              <a:gd name="connsiteX42" fmla="*/ 5360494 w 7239084"/>
              <a:gd name="connsiteY42" fmla="*/ 4162003 h 6858001"/>
              <a:gd name="connsiteX43" fmla="*/ 5414740 w 7239084"/>
              <a:gd name="connsiteY43" fmla="*/ 4122919 h 6858001"/>
              <a:gd name="connsiteX44" fmla="*/ 5444148 w 7239084"/>
              <a:gd name="connsiteY44" fmla="*/ 4112495 h 6858001"/>
              <a:gd name="connsiteX45" fmla="*/ 5445662 w 7239084"/>
              <a:gd name="connsiteY45" fmla="*/ 4110585 h 6858001"/>
              <a:gd name="connsiteX46" fmla="*/ 1506824 w 7239084"/>
              <a:gd name="connsiteY46" fmla="*/ 1184050 h 6858001"/>
              <a:gd name="connsiteX47" fmla="*/ 1508288 w 7239084"/>
              <a:gd name="connsiteY47" fmla="*/ 1184547 h 6858001"/>
              <a:gd name="connsiteX48" fmla="*/ 1509832 w 7239084"/>
              <a:gd name="connsiteY48" fmla="*/ 1184445 h 6858001"/>
              <a:gd name="connsiteX49" fmla="*/ 1568356 w 7239084"/>
              <a:gd name="connsiteY49" fmla="*/ 1217950 h 6858001"/>
              <a:gd name="connsiteX50" fmla="*/ 1569362 w 7239084"/>
              <a:gd name="connsiteY50" fmla="*/ 1219940 h 6858001"/>
              <a:gd name="connsiteX51" fmla="*/ 1572244 w 7239084"/>
              <a:gd name="connsiteY51" fmla="*/ 1220319 h 6858001"/>
              <a:gd name="connsiteX52" fmla="*/ 2620075 w 7239084"/>
              <a:gd name="connsiteY52" fmla="*/ 2620879 h 6858001"/>
              <a:gd name="connsiteX53" fmla="*/ 2619965 w 7239084"/>
              <a:gd name="connsiteY53" fmla="*/ 2623528 h 6858001"/>
              <a:gd name="connsiteX54" fmla="*/ 2635340 w 7239084"/>
              <a:gd name="connsiteY54" fmla="*/ 2649895 h 6858001"/>
              <a:gd name="connsiteX55" fmla="*/ 2649837 w 7239084"/>
              <a:gd name="connsiteY55" fmla="*/ 2746973 h 6858001"/>
              <a:gd name="connsiteX56" fmla="*/ 2628939 w 7239084"/>
              <a:gd name="connsiteY56" fmla="*/ 2810481 h 6858001"/>
              <a:gd name="connsiteX57" fmla="*/ 2611278 w 7239084"/>
              <a:gd name="connsiteY57" fmla="*/ 2836202 h 6858001"/>
              <a:gd name="connsiteX58" fmla="*/ 2611177 w 7239084"/>
              <a:gd name="connsiteY58" fmla="*/ 2838637 h 6858001"/>
              <a:gd name="connsiteX59" fmla="*/ 1019248 w 7239084"/>
              <a:gd name="connsiteY59" fmla="*/ 5244666 h 6858001"/>
              <a:gd name="connsiteX60" fmla="*/ 1018595 w 7239084"/>
              <a:gd name="connsiteY60" fmla="*/ 5244580 h 6858001"/>
              <a:gd name="connsiteX61" fmla="*/ 1016834 w 7239084"/>
              <a:gd name="connsiteY61" fmla="*/ 5249693 h 6858001"/>
              <a:gd name="connsiteX62" fmla="*/ 972470 w 7239084"/>
              <a:gd name="connsiteY62" fmla="*/ 5271122 h 6858001"/>
              <a:gd name="connsiteX63" fmla="*/ 970895 w 7239084"/>
              <a:gd name="connsiteY63" fmla="*/ 5270411 h 6858001"/>
              <a:gd name="connsiteX64" fmla="*/ 969190 w 7239084"/>
              <a:gd name="connsiteY64" fmla="*/ 5270690 h 6858001"/>
              <a:gd name="connsiteX65" fmla="*/ 931876 w 7239084"/>
              <a:gd name="connsiteY65" fmla="*/ 5238520 h 6858001"/>
              <a:gd name="connsiteX66" fmla="*/ 931498 w 7239084"/>
              <a:gd name="connsiteY66" fmla="*/ 5233124 h 6858001"/>
              <a:gd name="connsiteX67" fmla="*/ 930846 w 7239084"/>
              <a:gd name="connsiteY67" fmla="*/ 5233039 h 6858001"/>
              <a:gd name="connsiteX68" fmla="*/ 15196 w 7239084"/>
              <a:gd name="connsiteY68" fmla="*/ 2497201 h 6858001"/>
              <a:gd name="connsiteX69" fmla="*/ 15734 w 7239084"/>
              <a:gd name="connsiteY69" fmla="*/ 2494824 h 6858001"/>
              <a:gd name="connsiteX70" fmla="*/ 5323 w 7239084"/>
              <a:gd name="connsiteY70" fmla="*/ 2465411 h 6858001"/>
              <a:gd name="connsiteX71" fmla="*/ 1556 w 7239084"/>
              <a:gd name="connsiteY71" fmla="*/ 2398657 h 6858001"/>
              <a:gd name="connsiteX72" fmla="*/ 40664 w 7239084"/>
              <a:gd name="connsiteY72" fmla="*/ 2308629 h 6858001"/>
              <a:gd name="connsiteX73" fmla="*/ 62330 w 7239084"/>
              <a:gd name="connsiteY73" fmla="*/ 2287134 h 6858001"/>
              <a:gd name="connsiteX74" fmla="*/ 62910 w 7239084"/>
              <a:gd name="connsiteY74" fmla="*/ 2284548 h 6858001"/>
              <a:gd name="connsiteX75" fmla="*/ 1437261 w 7239084"/>
              <a:gd name="connsiteY75" fmla="*/ 1202565 h 6858001"/>
              <a:gd name="connsiteX76" fmla="*/ 1440142 w 7239084"/>
              <a:gd name="connsiteY76" fmla="*/ 1202944 h 6858001"/>
              <a:gd name="connsiteX77" fmla="*/ 1441627 w 7239084"/>
              <a:gd name="connsiteY77" fmla="*/ 1201282 h 6858001"/>
              <a:gd name="connsiteX78" fmla="*/ 1506824 w 7239084"/>
              <a:gd name="connsiteY78" fmla="*/ 1184050 h 6858001"/>
              <a:gd name="connsiteX79" fmla="*/ 5578487 w 7239084"/>
              <a:gd name="connsiteY79" fmla="*/ 0 h 6858001"/>
              <a:gd name="connsiteX80" fmla="*/ 6777031 w 7239084"/>
              <a:gd name="connsiteY80" fmla="*/ 0 h 6858001"/>
              <a:gd name="connsiteX81" fmla="*/ 7239084 w 7239084"/>
              <a:gd name="connsiteY81" fmla="*/ 333223 h 6858001"/>
              <a:gd name="connsiteX82" fmla="*/ 7239084 w 7239084"/>
              <a:gd name="connsiteY82" fmla="*/ 2768309 h 6858001"/>
              <a:gd name="connsiteX83" fmla="*/ 5780250 w 7239084"/>
              <a:gd name="connsiteY83" fmla="*/ 2308312 h 6858001"/>
              <a:gd name="connsiteX84" fmla="*/ 5778792 w 7239084"/>
              <a:gd name="connsiteY84" fmla="*/ 2306097 h 6858001"/>
              <a:gd name="connsiteX85" fmla="*/ 5750923 w 7239084"/>
              <a:gd name="connsiteY85" fmla="*/ 2293656 h 6858001"/>
              <a:gd name="connsiteX86" fmla="*/ 5682504 w 7239084"/>
              <a:gd name="connsiteY86" fmla="*/ 2223277 h 6858001"/>
              <a:gd name="connsiteX87" fmla="*/ 5662420 w 7239084"/>
              <a:gd name="connsiteY87" fmla="*/ 2159505 h 6858001"/>
              <a:gd name="connsiteX88" fmla="*/ 5661753 w 7239084"/>
              <a:gd name="connsiteY88" fmla="*/ 2128312 h 6858001"/>
              <a:gd name="connsiteX89" fmla="*/ 5660414 w 7239084"/>
              <a:gd name="connsiteY89" fmla="*/ 2126276 h 6858001"/>
              <a:gd name="connsiteX90" fmla="*/ 1655572 w 7239084"/>
              <a:gd name="connsiteY90" fmla="*/ 0 h 6858001"/>
              <a:gd name="connsiteX91" fmla="*/ 4983773 w 7239084"/>
              <a:gd name="connsiteY91" fmla="*/ 0 h 6858001"/>
              <a:gd name="connsiteX92" fmla="*/ 4054004 w 7239084"/>
              <a:gd name="connsiteY92" fmla="*/ 1273434 h 6858001"/>
              <a:gd name="connsiteX93" fmla="*/ 4051441 w 7239084"/>
              <a:gd name="connsiteY93" fmla="*/ 1274107 h 6858001"/>
              <a:gd name="connsiteX94" fmla="*/ 4030744 w 7239084"/>
              <a:gd name="connsiteY94" fmla="*/ 1296541 h 6858001"/>
              <a:gd name="connsiteX95" fmla="*/ 3942195 w 7239084"/>
              <a:gd name="connsiteY95" fmla="*/ 1338887 h 6858001"/>
              <a:gd name="connsiteX96" fmla="*/ 3875349 w 7239084"/>
              <a:gd name="connsiteY96" fmla="*/ 1337543 h 6858001"/>
              <a:gd name="connsiteX97" fmla="*/ 3845578 w 7239084"/>
              <a:gd name="connsiteY97" fmla="*/ 1328208 h 6858001"/>
              <a:gd name="connsiteX98" fmla="*/ 3843222 w 7239084"/>
              <a:gd name="connsiteY98" fmla="*/ 1328826 h 6858001"/>
              <a:gd name="connsiteX99" fmla="*/ 1075981 w 7239084"/>
              <a:gd name="connsiteY99" fmla="*/ 512986 h 6858001"/>
              <a:gd name="connsiteX100" fmla="*/ 1075871 w 7239084"/>
              <a:gd name="connsiteY100" fmla="*/ 512339 h 6858001"/>
              <a:gd name="connsiteX101" fmla="*/ 1070467 w 7239084"/>
              <a:gd name="connsiteY101" fmla="*/ 512154 h 6858001"/>
              <a:gd name="connsiteX102" fmla="*/ 1036964 w 7239084"/>
              <a:gd name="connsiteY102" fmla="*/ 476033 h 6858001"/>
              <a:gd name="connsiteX103" fmla="*/ 1037182 w 7239084"/>
              <a:gd name="connsiteY103" fmla="*/ 474318 h 6858001"/>
              <a:gd name="connsiteX104" fmla="*/ 1036414 w 7239084"/>
              <a:gd name="connsiteY104" fmla="*/ 472770 h 6858001"/>
              <a:gd name="connsiteX105" fmla="*/ 1056218 w 7239084"/>
              <a:gd name="connsiteY105" fmla="*/ 427659 h 6858001"/>
              <a:gd name="connsiteX106" fmla="*/ 1061266 w 7239084"/>
              <a:gd name="connsiteY106" fmla="*/ 425713 h 6858001"/>
              <a:gd name="connsiteX107" fmla="*/ 1061157 w 7239084"/>
              <a:gd name="connsiteY107" fmla="*/ 425064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Lst>
            <a:rect l="l" t="t" r="r" b="b"/>
            <a:pathLst>
              <a:path w="7239084" h="6858001">
                <a:moveTo>
                  <a:pt x="3412270" y="4471029"/>
                </a:moveTo>
                <a:cubicBezTo>
                  <a:pt x="3443932" y="4467255"/>
                  <a:pt x="3477527" y="4472276"/>
                  <a:pt x="3509056" y="4487359"/>
                </a:cubicBezTo>
                <a:cubicBezTo>
                  <a:pt x="3530079" y="4497414"/>
                  <a:pt x="3548193" y="4510990"/>
                  <a:pt x="3562949" y="4526927"/>
                </a:cubicBezTo>
                <a:lnTo>
                  <a:pt x="3581924" y="4551694"/>
                </a:lnTo>
                <a:lnTo>
                  <a:pt x="3584208" y="4552546"/>
                </a:lnTo>
                <a:lnTo>
                  <a:pt x="5377746" y="6812286"/>
                </a:lnTo>
                <a:lnTo>
                  <a:pt x="5377464" y="6812879"/>
                </a:lnTo>
                <a:lnTo>
                  <a:pt x="5381778" y="6816142"/>
                </a:lnTo>
                <a:cubicBezTo>
                  <a:pt x="5387479" y="6822631"/>
                  <a:pt x="5391129" y="6830660"/>
                  <a:pt x="5392355" y="6839155"/>
                </a:cubicBezTo>
                <a:lnTo>
                  <a:pt x="5389458" y="6858001"/>
                </a:lnTo>
                <a:lnTo>
                  <a:pt x="2305051" y="6858001"/>
                </a:lnTo>
                <a:lnTo>
                  <a:pt x="2282986" y="6831860"/>
                </a:lnTo>
                <a:lnTo>
                  <a:pt x="2269271" y="6804592"/>
                </a:lnTo>
                <a:lnTo>
                  <a:pt x="2266993" y="6803239"/>
                </a:lnTo>
                <a:lnTo>
                  <a:pt x="1664696" y="5161057"/>
                </a:lnTo>
                <a:lnTo>
                  <a:pt x="1665950" y="5158436"/>
                </a:lnTo>
                <a:lnTo>
                  <a:pt x="1664830" y="5156508"/>
                </a:lnTo>
                <a:cubicBezTo>
                  <a:pt x="1657460" y="5135283"/>
                  <a:pt x="1658157" y="5111163"/>
                  <a:pt x="1668672" y="5089183"/>
                </a:cubicBezTo>
                <a:lnTo>
                  <a:pt x="1669599" y="5087944"/>
                </a:lnTo>
                <a:lnTo>
                  <a:pt x="1669981" y="5086444"/>
                </a:lnTo>
                <a:cubicBezTo>
                  <a:pt x="1680496" y="5064463"/>
                  <a:pt x="1698837" y="5048784"/>
                  <a:pt x="1719986" y="5041200"/>
                </a:cubicBezTo>
                <a:lnTo>
                  <a:pt x="1722191" y="5040862"/>
                </a:lnTo>
                <a:lnTo>
                  <a:pt x="1723445" y="5038239"/>
                </a:lnTo>
                <a:lnTo>
                  <a:pt x="3379951" y="4476541"/>
                </a:lnTo>
                <a:lnTo>
                  <a:pt x="3382435" y="4477465"/>
                </a:lnTo>
                <a:close/>
                <a:moveTo>
                  <a:pt x="7239084" y="3440100"/>
                </a:moveTo>
                <a:lnTo>
                  <a:pt x="7239084" y="6040104"/>
                </a:lnTo>
                <a:lnTo>
                  <a:pt x="7213346" y="6050620"/>
                </a:lnTo>
                <a:lnTo>
                  <a:pt x="7183183" y="6055270"/>
                </a:lnTo>
                <a:lnTo>
                  <a:pt x="7181192" y="6057020"/>
                </a:lnTo>
                <a:lnTo>
                  <a:pt x="5433332" y="6124204"/>
                </a:lnTo>
                <a:lnTo>
                  <a:pt x="5431226" y="6122203"/>
                </a:lnTo>
                <a:lnTo>
                  <a:pt x="5429046" y="6122676"/>
                </a:lnTo>
                <a:cubicBezTo>
                  <a:pt x="5406582" y="6123149"/>
                  <a:pt x="5383850" y="6115057"/>
                  <a:pt x="5366178" y="6098283"/>
                </a:cubicBezTo>
                <a:lnTo>
                  <a:pt x="5365286" y="6097019"/>
                </a:lnTo>
                <a:lnTo>
                  <a:pt x="5363976" y="6096194"/>
                </a:lnTo>
                <a:cubicBezTo>
                  <a:pt x="5346302" y="6079418"/>
                  <a:pt x="5337035" y="6057142"/>
                  <a:pt x="5336334" y="6034683"/>
                </a:cubicBezTo>
                <a:lnTo>
                  <a:pt x="5336691" y="6032482"/>
                </a:lnTo>
                <a:lnTo>
                  <a:pt x="5334582" y="6030481"/>
                </a:lnTo>
                <a:lnTo>
                  <a:pt x="5310434" y="4281500"/>
                </a:lnTo>
                <a:lnTo>
                  <a:pt x="5312079" y="4279422"/>
                </a:lnTo>
                <a:lnTo>
                  <a:pt x="5315146" y="4249054"/>
                </a:lnTo>
                <a:cubicBezTo>
                  <a:pt x="5321308" y="4217769"/>
                  <a:pt x="5336434" y="4187354"/>
                  <a:pt x="5360494" y="4162003"/>
                </a:cubicBezTo>
                <a:cubicBezTo>
                  <a:pt x="5376536" y="4145102"/>
                  <a:pt x="5395032" y="4132049"/>
                  <a:pt x="5414740" y="4122919"/>
                </a:cubicBezTo>
                <a:lnTo>
                  <a:pt x="5444148" y="4112495"/>
                </a:lnTo>
                <a:lnTo>
                  <a:pt x="5445662" y="4110585"/>
                </a:lnTo>
                <a:close/>
                <a:moveTo>
                  <a:pt x="1506824" y="1184050"/>
                </a:moveTo>
                <a:lnTo>
                  <a:pt x="1508288" y="1184547"/>
                </a:lnTo>
                <a:lnTo>
                  <a:pt x="1509832" y="1184445"/>
                </a:lnTo>
                <a:cubicBezTo>
                  <a:pt x="1533991" y="1187623"/>
                  <a:pt x="1554586" y="1200195"/>
                  <a:pt x="1568356" y="1217950"/>
                </a:cubicBezTo>
                <a:lnTo>
                  <a:pt x="1569362" y="1219940"/>
                </a:lnTo>
                <a:lnTo>
                  <a:pt x="1572244" y="1220319"/>
                </a:lnTo>
                <a:lnTo>
                  <a:pt x="2620075" y="2620879"/>
                </a:lnTo>
                <a:lnTo>
                  <a:pt x="2619965" y="2623528"/>
                </a:lnTo>
                <a:lnTo>
                  <a:pt x="2635340" y="2649895"/>
                </a:lnTo>
                <a:cubicBezTo>
                  <a:pt x="2648750" y="2678826"/>
                  <a:pt x="2654395" y="2712320"/>
                  <a:pt x="2649837" y="2746973"/>
                </a:cubicBezTo>
                <a:cubicBezTo>
                  <a:pt x="2646799" y="2770075"/>
                  <a:pt x="2639512" y="2791509"/>
                  <a:pt x="2628939" y="2810481"/>
                </a:cubicBezTo>
                <a:lnTo>
                  <a:pt x="2611278" y="2836202"/>
                </a:lnTo>
                <a:lnTo>
                  <a:pt x="2611177" y="2838637"/>
                </a:lnTo>
                <a:lnTo>
                  <a:pt x="1019248" y="5244666"/>
                </a:lnTo>
                <a:lnTo>
                  <a:pt x="1018595" y="5244580"/>
                </a:lnTo>
                <a:lnTo>
                  <a:pt x="1016834" y="5249693"/>
                </a:lnTo>
                <a:cubicBezTo>
                  <a:pt x="1008033" y="5264559"/>
                  <a:pt x="990828" y="5273536"/>
                  <a:pt x="972470" y="5271122"/>
                </a:cubicBezTo>
                <a:lnTo>
                  <a:pt x="970895" y="5270411"/>
                </a:lnTo>
                <a:lnTo>
                  <a:pt x="969190" y="5270690"/>
                </a:lnTo>
                <a:cubicBezTo>
                  <a:pt x="950832" y="5268276"/>
                  <a:pt x="936534" y="5255154"/>
                  <a:pt x="931876" y="5238520"/>
                </a:cubicBezTo>
                <a:lnTo>
                  <a:pt x="931498" y="5233124"/>
                </a:lnTo>
                <a:lnTo>
                  <a:pt x="930846" y="5233039"/>
                </a:lnTo>
                <a:lnTo>
                  <a:pt x="15196" y="2497201"/>
                </a:lnTo>
                <a:lnTo>
                  <a:pt x="15734" y="2494824"/>
                </a:lnTo>
                <a:lnTo>
                  <a:pt x="5323" y="2465411"/>
                </a:lnTo>
                <a:cubicBezTo>
                  <a:pt x="14" y="2444348"/>
                  <a:pt x="-1483" y="2421760"/>
                  <a:pt x="1556" y="2398657"/>
                </a:cubicBezTo>
                <a:cubicBezTo>
                  <a:pt x="6114" y="2364004"/>
                  <a:pt x="20228" y="2333109"/>
                  <a:pt x="40664" y="2308629"/>
                </a:cubicBezTo>
                <a:lnTo>
                  <a:pt x="62330" y="2287134"/>
                </a:lnTo>
                <a:lnTo>
                  <a:pt x="62910" y="2284548"/>
                </a:lnTo>
                <a:lnTo>
                  <a:pt x="1437261" y="1202565"/>
                </a:lnTo>
                <a:lnTo>
                  <a:pt x="1440142" y="1202944"/>
                </a:lnTo>
                <a:lnTo>
                  <a:pt x="1441627" y="1201282"/>
                </a:lnTo>
                <a:cubicBezTo>
                  <a:pt x="1459520" y="1187691"/>
                  <a:pt x="1482665" y="1180873"/>
                  <a:pt x="1506824" y="1184050"/>
                </a:cubicBezTo>
                <a:close/>
                <a:moveTo>
                  <a:pt x="5578487" y="0"/>
                </a:moveTo>
                <a:lnTo>
                  <a:pt x="6777031" y="0"/>
                </a:lnTo>
                <a:lnTo>
                  <a:pt x="7239084" y="333223"/>
                </a:lnTo>
                <a:lnTo>
                  <a:pt x="7239084" y="2768309"/>
                </a:lnTo>
                <a:lnTo>
                  <a:pt x="5780250" y="2308312"/>
                </a:lnTo>
                <a:lnTo>
                  <a:pt x="5778792" y="2306097"/>
                </a:lnTo>
                <a:lnTo>
                  <a:pt x="5750923" y="2293656"/>
                </a:lnTo>
                <a:cubicBezTo>
                  <a:pt x="5723152" y="2277984"/>
                  <a:pt x="5699024" y="2254078"/>
                  <a:pt x="5682504" y="2223277"/>
                </a:cubicBezTo>
                <a:cubicBezTo>
                  <a:pt x="5671492" y="2202740"/>
                  <a:pt x="5664904" y="2181083"/>
                  <a:pt x="5662420" y="2159505"/>
                </a:cubicBezTo>
                <a:lnTo>
                  <a:pt x="5661753" y="2128312"/>
                </a:lnTo>
                <a:lnTo>
                  <a:pt x="5660414" y="2126276"/>
                </a:lnTo>
                <a:close/>
                <a:moveTo>
                  <a:pt x="1655572" y="0"/>
                </a:moveTo>
                <a:lnTo>
                  <a:pt x="4983773" y="0"/>
                </a:lnTo>
                <a:lnTo>
                  <a:pt x="4054004" y="1273434"/>
                </a:lnTo>
                <a:lnTo>
                  <a:pt x="4051441" y="1274107"/>
                </a:lnTo>
                <a:lnTo>
                  <a:pt x="4030744" y="1296541"/>
                </a:lnTo>
                <a:cubicBezTo>
                  <a:pt x="4007021" y="1317848"/>
                  <a:pt x="3976660" y="1333074"/>
                  <a:pt x="3942195" y="1338887"/>
                </a:cubicBezTo>
                <a:cubicBezTo>
                  <a:pt x="3919218" y="1342761"/>
                  <a:pt x="3896592" y="1342082"/>
                  <a:pt x="3875349" y="1337543"/>
                </a:cubicBezTo>
                <a:lnTo>
                  <a:pt x="3845578" y="1328208"/>
                </a:lnTo>
                <a:lnTo>
                  <a:pt x="3843222" y="1328826"/>
                </a:lnTo>
                <a:lnTo>
                  <a:pt x="1075981" y="512986"/>
                </a:lnTo>
                <a:lnTo>
                  <a:pt x="1075871" y="512339"/>
                </a:lnTo>
                <a:lnTo>
                  <a:pt x="1070467" y="512154"/>
                </a:lnTo>
                <a:cubicBezTo>
                  <a:pt x="1053674" y="508102"/>
                  <a:pt x="1040043" y="494290"/>
                  <a:pt x="1036964" y="476033"/>
                </a:cubicBezTo>
                <a:lnTo>
                  <a:pt x="1037182" y="474318"/>
                </a:lnTo>
                <a:lnTo>
                  <a:pt x="1036414" y="472770"/>
                </a:lnTo>
                <a:cubicBezTo>
                  <a:pt x="1033335" y="454511"/>
                  <a:pt x="1041683" y="436992"/>
                  <a:pt x="1056218" y="427659"/>
                </a:cubicBezTo>
                <a:lnTo>
                  <a:pt x="1061266" y="425713"/>
                </a:lnTo>
                <a:lnTo>
                  <a:pt x="1061157" y="425064"/>
                </a:lnTo>
                <a:close/>
              </a:path>
            </a:pathLst>
          </a:custGeom>
        </p:spPr>
        <p:txBody>
          <a:bodyPr wrap="square">
            <a:noAutofit/>
          </a:bodyPr>
          <a:lstStyle/>
          <a:p>
            <a:endParaRPr lang="en-US"/>
          </a:p>
        </p:txBody>
      </p:sp>
      <p:pic>
        <p:nvPicPr>
          <p:cNvPr id="13" name="Picture 12">
            <a:extLst>
              <a:ext uri="{FF2B5EF4-FFF2-40B4-BE49-F238E27FC236}">
                <a16:creationId xmlns:a16="http://schemas.microsoft.com/office/drawing/2014/main" id="{0855F19F-C1FD-604D-9577-45789D1B2E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8271" y="2742035"/>
            <a:ext cx="3464605" cy="1211592"/>
          </a:xfrm>
          <a:prstGeom prst="rect">
            <a:avLst/>
          </a:prstGeom>
        </p:spPr>
      </p:pic>
    </p:spTree>
    <p:extLst>
      <p:ext uri="{BB962C8B-B14F-4D97-AF65-F5344CB8AC3E}">
        <p14:creationId xmlns:p14="http://schemas.microsoft.com/office/powerpoint/2010/main" val="336687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B820687-8115-452C-80FD-5DF5FE44A69D}"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4233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20687-8115-452C-80FD-5DF5FE44A69D}"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3470748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820687-8115-452C-80FD-5DF5FE44A69D}"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1755533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820687-8115-452C-80FD-5DF5FE44A69D}" type="datetimeFigureOut">
              <a:rPr lang="en-US" smtClean="0"/>
              <a:t>2/22/2024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363071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820687-8115-452C-80FD-5DF5FE44A69D}" type="datetimeFigureOut">
              <a:rPr lang="en-US" smtClean="0"/>
              <a:t>2/22/2024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1047464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820687-8115-452C-80FD-5DF5FE44A69D}" type="datetimeFigureOut">
              <a:rPr lang="en-US" smtClean="0"/>
              <a:t>2/22/2024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673464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820687-8115-452C-80FD-5DF5FE44A69D}" type="datetimeFigureOut">
              <a:rPr lang="en-US" smtClean="0"/>
              <a:t>2/22/2024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0645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820687-8115-452C-80FD-5DF5FE44A69D}" type="datetimeFigureOut">
              <a:rPr lang="en-US" smtClean="0"/>
              <a:t>2/22/2024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011482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820687-8115-452C-80FD-5DF5FE44A69D}" type="datetimeFigureOut">
              <a:rPr lang="en-US" smtClean="0"/>
              <a:t>2/22/2024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55FB1B-81AC-472F-8B66-CA4DF24582AD}" type="slidenum">
              <a:rPr lang="en-US" smtClean="0"/>
              <a:t>‹#›</a:t>
            </a:fld>
            <a:endParaRPr lang="en-US"/>
          </a:p>
        </p:txBody>
      </p:sp>
    </p:spTree>
    <p:extLst>
      <p:ext uri="{BB962C8B-B14F-4D97-AF65-F5344CB8AC3E}">
        <p14:creationId xmlns:p14="http://schemas.microsoft.com/office/powerpoint/2010/main" val="1844114706"/>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6.jpeg"/><Relationship Id="rId4" Type="http://schemas.openxmlformats.org/officeDocument/2006/relationships/hyperlink" Target="https://www.costarpowerbrokers.com/winner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hyperlink" Target="https://www.costarpowerbrokers.com/winner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6.jpeg"/><Relationship Id="rId4" Type="http://schemas.openxmlformats.org/officeDocument/2006/relationships/hyperlink" Target="https://www.costarpowerbrokers.com/winner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hyperlink" Target="https://www.costarpowerbrokers.com/winn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logo&#10;&#10;Description automatically generated">
            <a:extLst>
              <a:ext uri="{FF2B5EF4-FFF2-40B4-BE49-F238E27FC236}">
                <a16:creationId xmlns:a16="http://schemas.microsoft.com/office/drawing/2014/main" id="{EB4B0C23-A9A5-4A5D-8F83-AD07DB531EC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7391"/>
          <a:stretch/>
        </p:blipFill>
        <p:spPr>
          <a:xfrm>
            <a:off x="409670" y="2515515"/>
            <a:ext cx="3083111" cy="1274320"/>
          </a:xfrm>
          <a:prstGeom prst="rect">
            <a:avLst/>
          </a:prstGeom>
        </p:spPr>
      </p:pic>
      <p:sp>
        <p:nvSpPr>
          <p:cNvPr id="2" name="Text Placeholder 1"/>
          <p:cNvSpPr>
            <a:spLocks noGrp="1"/>
          </p:cNvSpPr>
          <p:nvPr>
            <p:ph type="body" sz="quarter" idx="11"/>
          </p:nvPr>
        </p:nvSpPr>
        <p:spPr>
          <a:xfrm>
            <a:off x="461473" y="3852629"/>
            <a:ext cx="5106207" cy="2690412"/>
          </a:xfrm>
        </p:spPr>
        <p:txBody>
          <a:bodyPr vert="horz" lIns="91440" tIns="45720" rIns="91440" bIns="0" rtlCol="0" anchor="t">
            <a:normAutofit fontScale="92500" lnSpcReduction="20000"/>
          </a:bodyPr>
          <a:lstStyle/>
          <a:p>
            <a:r>
              <a:rPr lang="en-US" dirty="0">
                <a:latin typeface="CoStar Brown"/>
                <a:cs typeface="Arial"/>
              </a:rPr>
              <a:t>Power Broker Awards 2023</a:t>
            </a:r>
            <a:br>
              <a:rPr lang="en-US" dirty="0">
                <a:latin typeface="CoStar Brown"/>
                <a:cs typeface="Arial"/>
              </a:rPr>
            </a:br>
            <a:br>
              <a:rPr lang="en-US" dirty="0">
                <a:latin typeface="CoStar Brown"/>
                <a:cs typeface="Arial"/>
              </a:rPr>
            </a:br>
            <a:r>
              <a:rPr lang="en-US" dirty="0">
                <a:latin typeface="CoStar Brown"/>
                <a:cs typeface="Arial"/>
              </a:rPr>
              <a:t>Winners Social </a:t>
            </a:r>
            <a:br>
              <a:rPr lang="en-US" dirty="0">
                <a:latin typeface="CoStar Brown"/>
                <a:cs typeface="Arial"/>
              </a:rPr>
            </a:br>
            <a:r>
              <a:rPr lang="en-US" dirty="0">
                <a:latin typeface="CoStar Brown"/>
                <a:cs typeface="Arial"/>
              </a:rPr>
              <a:t>Media Toolkit</a:t>
            </a:r>
            <a:br>
              <a:rPr lang="en-US" dirty="0">
                <a:latin typeface="CoStar Brown"/>
                <a:cs typeface="Arial"/>
              </a:rPr>
            </a:br>
            <a:endParaRPr lang="en-US" dirty="0">
              <a:latin typeface="CoStar Brown"/>
              <a:cs typeface="Arial"/>
            </a:endParaRPr>
          </a:p>
        </p:txBody>
      </p:sp>
      <p:pic>
        <p:nvPicPr>
          <p:cNvPr id="5" name="Picture Placeholder 4"/>
          <p:cNvPicPr>
            <a:picLocks noGrp="1" noChangeAspect="1"/>
          </p:cNvPicPr>
          <p:nvPr>
            <p:ph type="pic" sz="quarter" idx="13"/>
          </p:nvPr>
        </p:nvPicPr>
        <p:blipFill>
          <a:blip r:embed="rId3">
            <a:extLst>
              <a:ext uri="{28A0092B-C50C-407E-A947-70E740481C1C}">
                <a14:useLocalDpi xmlns:a14="http://schemas.microsoft.com/office/drawing/2010/main"/>
              </a:ext>
            </a:extLst>
          </a:blip>
          <a:stretch>
            <a:fillRect/>
          </a:stretch>
        </p:blipFill>
        <p:spPr>
          <a:xfrm>
            <a:off x="5236550" y="-1"/>
            <a:ext cx="6955450" cy="6858001"/>
          </a:xfrm>
        </p:spPr>
      </p:pic>
    </p:spTree>
    <p:extLst>
      <p:ext uri="{BB962C8B-B14F-4D97-AF65-F5344CB8AC3E}">
        <p14:creationId xmlns:p14="http://schemas.microsoft.com/office/powerpoint/2010/main" val="1421532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6" name="Title 1">
            <a:extLst>
              <a:ext uri="{FF2B5EF4-FFF2-40B4-BE49-F238E27FC236}">
                <a16:creationId xmlns:a16="http://schemas.microsoft.com/office/drawing/2014/main" id="{FF1A249B-DC16-914B-81F5-EB7C0A35BEFA}"/>
              </a:ext>
            </a:extLst>
          </p:cNvPr>
          <p:cNvSpPr txBox="1">
            <a:spLocks/>
          </p:cNvSpPr>
          <p:nvPr/>
        </p:nvSpPr>
        <p:spPr>
          <a:xfrm>
            <a:off x="280032"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latin typeface="CoStar Brown" pitchFamily="2" charset="77"/>
              </a:rPr>
              <a:t>How to use this toolkit</a:t>
            </a:r>
          </a:p>
        </p:txBody>
      </p:sp>
      <p:sp>
        <p:nvSpPr>
          <p:cNvPr id="9" name="Content Placeholder 2">
            <a:extLst>
              <a:ext uri="{FF2B5EF4-FFF2-40B4-BE49-F238E27FC236}">
                <a16:creationId xmlns:a16="http://schemas.microsoft.com/office/drawing/2014/main" id="{1DD7CFB6-291F-4B1E-84D9-DAD7EA14F2D5}"/>
              </a:ext>
            </a:extLst>
          </p:cNvPr>
          <p:cNvSpPr txBox="1">
            <a:spLocks/>
          </p:cNvSpPr>
          <p:nvPr/>
        </p:nvSpPr>
        <p:spPr>
          <a:xfrm>
            <a:off x="280032" y="1340346"/>
            <a:ext cx="8315328" cy="4896835"/>
          </a:xfrm>
          <a:prstGeom prst="rect">
            <a:avLst/>
          </a:prstGeom>
        </p:spPr>
        <p:txBody>
          <a:bodyPr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dirty="0">
                <a:latin typeface="CoStar Brown"/>
              </a:rPr>
              <a:t>Congratulations on entering the premier group of winners who CoStar applauds for their exceptional accomplishments and hard work. Now more than ever, key recognition and awards are the way professionals are evolving to promote their achievements to their peers and clients. Your accomplishment deserves recognition!</a:t>
            </a:r>
          </a:p>
          <a:p>
            <a:pPr marL="0" indent="0">
              <a:lnSpc>
                <a:spcPct val="100000"/>
              </a:lnSpc>
              <a:spcBef>
                <a:spcPts val="0"/>
              </a:spcBef>
              <a:buNone/>
            </a:pPr>
            <a:endParaRPr lang="en-US" sz="1800" dirty="0">
              <a:latin typeface="CoStar Brown"/>
            </a:endParaRPr>
          </a:p>
          <a:p>
            <a:pPr marL="0" indent="0">
              <a:lnSpc>
                <a:spcPct val="100000"/>
              </a:lnSpc>
              <a:spcBef>
                <a:spcPts val="0"/>
              </a:spcBef>
              <a:buNone/>
            </a:pPr>
            <a:r>
              <a:rPr lang="en-US" sz="1800" dirty="0">
                <a:latin typeface="CoStar Brown"/>
              </a:rPr>
              <a:t>This social media toolkit provides suggested copy that will help you celebrate your success on your own personal or company’s social media channels. Please also consider sharing photos of your trophy or selfies with the award using the official hashtag #CoStarPowerBroker.</a:t>
            </a:r>
          </a:p>
          <a:p>
            <a:pPr marL="0" indent="0">
              <a:lnSpc>
                <a:spcPct val="100000"/>
              </a:lnSpc>
              <a:spcBef>
                <a:spcPts val="0"/>
              </a:spcBef>
              <a:buNone/>
            </a:pPr>
            <a:endParaRPr lang="en-US" sz="1800" dirty="0">
              <a:latin typeface="CoStar Brown"/>
            </a:endParaRPr>
          </a:p>
          <a:p>
            <a:pPr marL="0" indent="0">
              <a:lnSpc>
                <a:spcPct val="100000"/>
              </a:lnSpc>
              <a:spcBef>
                <a:spcPts val="0"/>
              </a:spcBef>
              <a:buNone/>
            </a:pPr>
            <a:br>
              <a:rPr lang="en-US" sz="1800" dirty="0">
                <a:latin typeface="CoStar Brown"/>
              </a:rPr>
            </a:br>
            <a:endParaRPr lang="en-US" sz="1800" dirty="0">
              <a:latin typeface="CoStar Brown"/>
            </a:endParaRPr>
          </a:p>
          <a:p>
            <a:pPr marL="0" indent="0">
              <a:lnSpc>
                <a:spcPct val="100000"/>
              </a:lnSpc>
              <a:spcBef>
                <a:spcPts val="0"/>
              </a:spcBef>
              <a:buNone/>
            </a:pPr>
            <a:endParaRPr lang="en-US" sz="1800" dirty="0">
              <a:latin typeface="CoStar Brown"/>
            </a:endParaRPr>
          </a:p>
          <a:p>
            <a:pPr marL="0" indent="0">
              <a:lnSpc>
                <a:spcPct val="100000"/>
              </a:lnSpc>
              <a:spcBef>
                <a:spcPts val="0"/>
              </a:spcBef>
              <a:buNone/>
            </a:pPr>
            <a:endParaRPr lang="en-US" sz="1800" dirty="0">
              <a:latin typeface="CoStar Brown"/>
            </a:endParaRPr>
          </a:p>
        </p:txBody>
      </p:sp>
      <p:pic>
        <p:nvPicPr>
          <p:cNvPr id="7" name="Picture 6" descr="A picture containing logo&#10;&#10;Description automatically generated">
            <a:extLst>
              <a:ext uri="{FF2B5EF4-FFF2-40B4-BE49-F238E27FC236}">
                <a16:creationId xmlns:a16="http://schemas.microsoft.com/office/drawing/2014/main" id="{DC52C501-1F3D-4B71-BA91-59A70B3D5DF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3398" b="3883"/>
          <a:stretch/>
        </p:blipFill>
        <p:spPr>
          <a:xfrm>
            <a:off x="153582" y="5782109"/>
            <a:ext cx="2077261" cy="1034110"/>
          </a:xfrm>
          <a:prstGeom prst="rect">
            <a:avLst/>
          </a:prstGeom>
        </p:spPr>
      </p:pic>
    </p:spTree>
    <p:extLst>
      <p:ext uri="{BB962C8B-B14F-4D97-AF65-F5344CB8AC3E}">
        <p14:creationId xmlns:p14="http://schemas.microsoft.com/office/powerpoint/2010/main" val="1178002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4" name="Content Placeholder 2">
            <a:extLst>
              <a:ext uri="{FF2B5EF4-FFF2-40B4-BE49-F238E27FC236}">
                <a16:creationId xmlns:a16="http://schemas.microsoft.com/office/drawing/2014/main" id="{AB68128F-EB11-C94D-8D7A-533867C1CF80}"/>
              </a:ext>
            </a:extLst>
          </p:cNvPr>
          <p:cNvSpPr txBox="1">
            <a:spLocks/>
          </p:cNvSpPr>
          <p:nvPr/>
        </p:nvSpPr>
        <p:spPr>
          <a:xfrm>
            <a:off x="320869" y="1638677"/>
            <a:ext cx="7591155" cy="4546223"/>
          </a:xfrm>
          <a:prstGeom prst="rect">
            <a:avLst/>
          </a:prstGeom>
        </p:spPr>
        <p:txBody>
          <a:bodyPr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200" b="1" dirty="0">
                <a:solidFill>
                  <a:srgbClr val="0070C0"/>
                </a:solidFill>
                <a:latin typeface="CoStar Brown" pitchFamily="2" charset="77"/>
              </a:rPr>
              <a:t>Option 1:</a:t>
            </a:r>
            <a:endParaRPr lang="en-US" sz="1200" b="1" dirty="0">
              <a:solidFill>
                <a:srgbClr val="0070C0"/>
              </a:solidFill>
              <a:latin typeface="CoStar Brown" panose="02010804010101010102"/>
            </a:endParaRPr>
          </a:p>
          <a:p>
            <a:pPr marL="0" lvl="0" indent="0">
              <a:lnSpc>
                <a:spcPct val="100000"/>
              </a:lnSpc>
              <a:spcBef>
                <a:spcPts val="0"/>
              </a:spcBef>
              <a:buNone/>
            </a:pPr>
            <a:r>
              <a:rPr lang="en-US" sz="1100" dirty="0">
                <a:latin typeface="CoStar Brown" panose="02010804010101010102"/>
              </a:rPr>
              <a:t>I am honored to be recognized by @CoStarUS as a 2023 #CoStarPowerBroker winner for the (INSERT YOUR MARKET) market!</a:t>
            </a:r>
            <a:br>
              <a:rPr lang="en-US" sz="1100" dirty="0">
                <a:latin typeface="CoStar Brown" panose="02010804010101010102"/>
              </a:rPr>
            </a:br>
            <a:endParaRPr lang="en-US" sz="1100" dirty="0">
              <a:latin typeface="CoStar Brown" panose="02010804010101010102"/>
            </a:endParaRPr>
          </a:p>
          <a:p>
            <a:pPr marL="0" indent="0">
              <a:lnSpc>
                <a:spcPct val="100000"/>
              </a:lnSpc>
              <a:spcBef>
                <a:spcPts val="0"/>
              </a:spcBef>
              <a:buNone/>
            </a:pPr>
            <a:r>
              <a:rPr lang="en-US" sz="1100" dirty="0">
                <a:latin typeface="CoStar Brown" panose="02010804010101010102"/>
              </a:rPr>
              <a:t>Learn more about this industry award:</a:t>
            </a:r>
            <a:br>
              <a:rPr lang="en-US" sz="1100" dirty="0">
                <a:latin typeface="CoStar Brown" panose="02010804010101010102"/>
              </a:rPr>
            </a:br>
            <a:r>
              <a:rPr lang="en-US" sz="1100" u="sng" dirty="0">
                <a:latin typeface="CoStar Brown" panose="02010804010101010102"/>
                <a:hlinkClick r:id="rId4">
                  <a:extLst>
                    <a:ext uri="{A12FA001-AC4F-418D-AE19-62706E023703}">
                      <ahyp:hlinkClr xmlns:ahyp="http://schemas.microsoft.com/office/drawing/2018/hyperlinkcolor" val="tx"/>
                    </a:ext>
                  </a:extLst>
                </a:hlinkClick>
              </a:rPr>
              <a:t>https://www.costarpowerbrokers.com/winners/</a:t>
            </a:r>
            <a:br>
              <a:rPr lang="en-US" sz="1100" u="sng" dirty="0">
                <a:latin typeface="CoStar Brown" panose="02010804010101010102"/>
              </a:rPr>
            </a:b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r>
              <a:rPr lang="en-US" sz="1200" b="1" dirty="0">
                <a:solidFill>
                  <a:srgbClr val="0070C0"/>
                </a:solidFill>
                <a:latin typeface="CoStar Brown" pitchFamily="2" charset="77"/>
              </a:rPr>
              <a:t>Option 2:</a:t>
            </a:r>
            <a:endParaRPr lang="en-US" sz="1200" b="1" dirty="0">
              <a:solidFill>
                <a:srgbClr val="0070C0"/>
              </a:solidFill>
              <a:latin typeface="CoStar Brown" panose="02010804010101010102"/>
            </a:endParaRPr>
          </a:p>
          <a:p>
            <a:pPr marL="0" lvl="0" indent="0">
              <a:lnSpc>
                <a:spcPct val="100000"/>
              </a:lnSpc>
              <a:spcBef>
                <a:spcPts val="0"/>
              </a:spcBef>
              <a:buNone/>
            </a:pPr>
            <a:r>
              <a:rPr lang="en-US" sz="1100" dirty="0">
                <a:latin typeface="CoStar Brown" panose="02010804010101010102"/>
              </a:rPr>
              <a:t>I am excited to announce that I’ve been recognized by @CoStarUS as a 2023 #CoStarPowerBroker for closing some of the highest transaction volume in the (INSERT MARKET) market!</a:t>
            </a:r>
            <a:br>
              <a:rPr lang="en-US" sz="1100" dirty="0">
                <a:latin typeface="CoStar Brown" panose="02010804010101010102"/>
              </a:rPr>
            </a:br>
            <a:endParaRPr lang="en-US" sz="1100" dirty="0">
              <a:latin typeface="CoStar Brown" panose="02010804010101010102"/>
            </a:endParaRPr>
          </a:p>
          <a:p>
            <a:pPr marL="0" indent="0">
              <a:lnSpc>
                <a:spcPct val="100000"/>
              </a:lnSpc>
              <a:spcBef>
                <a:spcPts val="0"/>
              </a:spcBef>
              <a:buNone/>
            </a:pPr>
            <a:r>
              <a:rPr lang="en-US" sz="1100" dirty="0">
                <a:latin typeface="CoStar Brown" panose="02010804010101010102"/>
              </a:rPr>
              <a:t>Learn more about this industry award:</a:t>
            </a:r>
            <a:br>
              <a:rPr lang="en-US" sz="1100" dirty="0">
                <a:latin typeface="CoStar Brown" panose="02010804010101010102"/>
              </a:rPr>
            </a:br>
            <a:r>
              <a:rPr lang="en-US" sz="1100" u="sng" dirty="0">
                <a:latin typeface="CoStar Brown" panose="02010804010101010102"/>
                <a:hlinkClick r:id="rId4">
                  <a:extLst>
                    <a:ext uri="{A12FA001-AC4F-418D-AE19-62706E023703}">
                      <ahyp:hlinkClr xmlns:ahyp="http://schemas.microsoft.com/office/drawing/2018/hyperlinkcolor" val="tx"/>
                    </a:ext>
                  </a:extLst>
                </a:hlinkClick>
              </a:rPr>
              <a:t>https://www.costarpowerbrokers.com/winners/</a:t>
            </a:r>
            <a:br>
              <a:rPr lang="en-US" sz="1100" u="sng" dirty="0">
                <a:latin typeface="CoStar Brown" panose="02010804010101010102"/>
              </a:rPr>
            </a:b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r>
              <a:rPr lang="en-US" sz="1200" b="1" dirty="0">
                <a:solidFill>
                  <a:srgbClr val="0070C0"/>
                </a:solidFill>
                <a:latin typeface="CoStar Brown" pitchFamily="2" charset="77"/>
              </a:rPr>
              <a:t>Option 3:</a:t>
            </a:r>
            <a:endParaRPr lang="en-US" sz="1200" b="1" dirty="0">
              <a:solidFill>
                <a:srgbClr val="0070C0"/>
              </a:solidFill>
              <a:latin typeface="CoStar Brown" panose="02010804010101010102"/>
            </a:endParaRPr>
          </a:p>
          <a:p>
            <a:pPr marL="0" lvl="0" indent="0">
              <a:lnSpc>
                <a:spcPct val="100000"/>
              </a:lnSpc>
              <a:spcBef>
                <a:spcPts val="0"/>
              </a:spcBef>
              <a:buNone/>
            </a:pPr>
            <a:r>
              <a:rPr lang="en-US" sz="1100" dirty="0">
                <a:latin typeface="CoStar Brown" panose="02010804010101010102"/>
              </a:rPr>
              <a:t>Proud to announce that I’ve been selected by @CoStarUS as a 2023 #CoStarPowerBroker winner for the (INSERT YOUR MARKET) market!</a:t>
            </a:r>
            <a:br>
              <a:rPr lang="en-US" sz="1100" dirty="0">
                <a:latin typeface="CoStar Brown" panose="02010804010101010102"/>
              </a:rPr>
            </a:br>
            <a:endParaRPr lang="en-US" sz="1100" dirty="0">
              <a:latin typeface="CoStar Brown" panose="02010804010101010102"/>
            </a:endParaRPr>
          </a:p>
          <a:p>
            <a:pPr marL="0" indent="0">
              <a:lnSpc>
                <a:spcPct val="100000"/>
              </a:lnSpc>
              <a:spcBef>
                <a:spcPts val="0"/>
              </a:spcBef>
              <a:buNone/>
            </a:pPr>
            <a:r>
              <a:rPr lang="en-US" sz="1100" dirty="0">
                <a:latin typeface="CoStar Brown" panose="02010804010101010102"/>
              </a:rPr>
              <a:t>Learn more about this industry award:</a:t>
            </a:r>
            <a:br>
              <a:rPr lang="en-US" sz="1100" dirty="0">
                <a:latin typeface="CoStar Brown" panose="02010804010101010102"/>
              </a:rPr>
            </a:br>
            <a:r>
              <a:rPr lang="en-US" sz="1100" u="sng" dirty="0">
                <a:latin typeface="CoStar Brown" panose="02010804010101010102"/>
                <a:hlinkClick r:id="rId4">
                  <a:extLst>
                    <a:ext uri="{A12FA001-AC4F-418D-AE19-62706E023703}">
                      <ahyp:hlinkClr xmlns:ahyp="http://schemas.microsoft.com/office/drawing/2018/hyperlinkcolor" val="tx"/>
                    </a:ext>
                  </a:extLst>
                </a:hlinkClick>
              </a:rPr>
              <a:t>https://www.costarpowerbrokers.com/winners/</a:t>
            </a: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endParaRPr lang="en-US" sz="1600" dirty="0">
              <a:latin typeface="CoStar Brown" panose="02010804010101010102"/>
            </a:endParaRPr>
          </a:p>
          <a:p>
            <a:pPr marL="0" lvl="0" indent="0">
              <a:lnSpc>
                <a:spcPct val="100000"/>
              </a:lnSpc>
              <a:spcBef>
                <a:spcPts val="0"/>
              </a:spcBef>
              <a:buNone/>
            </a:pPr>
            <a:endParaRPr lang="en-US" sz="1600" dirty="0">
              <a:latin typeface="CoStar Brown" panose="02010804010101010102"/>
            </a:endParaRPr>
          </a:p>
          <a:p>
            <a:pPr marL="0" lvl="0" indent="0">
              <a:lnSpc>
                <a:spcPct val="100000"/>
              </a:lnSpc>
              <a:spcBef>
                <a:spcPts val="0"/>
              </a:spcBef>
              <a:buNone/>
            </a:pPr>
            <a:endParaRPr lang="en-US" sz="1600" dirty="0">
              <a:latin typeface="CoStar Brown" panose="02010804010101010102"/>
            </a:endParaRPr>
          </a:p>
        </p:txBody>
      </p:sp>
      <p:sp>
        <p:nvSpPr>
          <p:cNvPr id="9" name="Title 1">
            <a:extLst>
              <a:ext uri="{FF2B5EF4-FFF2-40B4-BE49-F238E27FC236}">
                <a16:creationId xmlns:a16="http://schemas.microsoft.com/office/drawing/2014/main" id="{F7777D4C-09F2-D540-B204-E1592CBB00A7}"/>
              </a:ext>
            </a:extLst>
          </p:cNvPr>
          <p:cNvSpPr txBox="1">
            <a:spLocks/>
          </p:cNvSpPr>
          <p:nvPr/>
        </p:nvSpPr>
        <p:spPr>
          <a:xfrm>
            <a:off x="320870"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a:latin typeface="CoStar Brown" pitchFamily="2" charset="77"/>
              </a:rPr>
              <a:t>United States – Individual Winners</a:t>
            </a:r>
            <a:endParaRPr lang="en-US" sz="4000" dirty="0">
              <a:latin typeface="CoStar Brown" pitchFamily="2" charset="77"/>
            </a:endParaRPr>
          </a:p>
        </p:txBody>
      </p:sp>
      <p:sp>
        <p:nvSpPr>
          <p:cNvPr id="2" name="Rectangle 1">
            <a:extLst>
              <a:ext uri="{FF2B5EF4-FFF2-40B4-BE49-F238E27FC236}">
                <a16:creationId xmlns:a16="http://schemas.microsoft.com/office/drawing/2014/main" id="{F53E4CC7-994D-4AC3-9956-CE4A9BFD914D}"/>
              </a:ext>
            </a:extLst>
          </p:cNvPr>
          <p:cNvSpPr/>
          <p:nvPr/>
        </p:nvSpPr>
        <p:spPr>
          <a:xfrm>
            <a:off x="320869" y="975396"/>
            <a:ext cx="9248133" cy="338554"/>
          </a:xfrm>
          <a:prstGeom prst="rect">
            <a:avLst/>
          </a:prstGeom>
        </p:spPr>
        <p:txBody>
          <a:bodyPr wrap="square" lIns="91440" tIns="45720" rIns="91440" bIns="45720" anchor="t">
            <a:spAutoFit/>
          </a:bodyPr>
          <a:lstStyle/>
          <a:p>
            <a:r>
              <a:rPr lang="en-US" sz="1600" b="1" dirty="0">
                <a:solidFill>
                  <a:srgbClr val="0070C0"/>
                </a:solidFill>
                <a:latin typeface="CoStar Brown" panose="02010804010101010102"/>
              </a:rPr>
              <a:t>Suggested text for individual winners to use on LinkedIn, Facebook, Twitter/X and Instagram</a:t>
            </a:r>
            <a:endParaRPr lang="en-US" sz="1600" dirty="0">
              <a:cs typeface="Calibri" panose="020F0502020204030204"/>
            </a:endParaRPr>
          </a:p>
        </p:txBody>
      </p:sp>
      <p:pic>
        <p:nvPicPr>
          <p:cNvPr id="6" name="Picture 5">
            <a:extLst>
              <a:ext uri="{FF2B5EF4-FFF2-40B4-BE49-F238E27FC236}">
                <a16:creationId xmlns:a16="http://schemas.microsoft.com/office/drawing/2014/main" id="{D51EA95E-B1FC-46F4-866E-1D6275A7A14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8111916" y="2258490"/>
            <a:ext cx="3666540" cy="1915767"/>
          </a:xfrm>
          <a:prstGeom prst="rect">
            <a:avLst/>
          </a:prstGeom>
        </p:spPr>
      </p:pic>
      <p:pic>
        <p:nvPicPr>
          <p:cNvPr id="8" name="Picture 7" descr="A picture containing logo&#10;&#10;Description automatically generated">
            <a:extLst>
              <a:ext uri="{FF2B5EF4-FFF2-40B4-BE49-F238E27FC236}">
                <a16:creationId xmlns:a16="http://schemas.microsoft.com/office/drawing/2014/main" id="{895D54A3-E771-AACE-33CD-FB04DA8E62B1}"/>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r="3398" b="3883"/>
          <a:stretch/>
        </p:blipFill>
        <p:spPr>
          <a:xfrm>
            <a:off x="153582" y="5782109"/>
            <a:ext cx="2077261" cy="1034110"/>
          </a:xfrm>
          <a:prstGeom prst="rect">
            <a:avLst/>
          </a:prstGeom>
        </p:spPr>
      </p:pic>
    </p:spTree>
    <p:extLst>
      <p:ext uri="{BB962C8B-B14F-4D97-AF65-F5344CB8AC3E}">
        <p14:creationId xmlns:p14="http://schemas.microsoft.com/office/powerpoint/2010/main" val="484582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9" name="Title 1">
            <a:extLst>
              <a:ext uri="{FF2B5EF4-FFF2-40B4-BE49-F238E27FC236}">
                <a16:creationId xmlns:a16="http://schemas.microsoft.com/office/drawing/2014/main" id="{F7777D4C-09F2-D540-B204-E1592CBB00A7}"/>
              </a:ext>
            </a:extLst>
          </p:cNvPr>
          <p:cNvSpPr txBox="1">
            <a:spLocks/>
          </p:cNvSpPr>
          <p:nvPr/>
        </p:nvSpPr>
        <p:spPr>
          <a:xfrm>
            <a:off x="320870"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latin typeface="CoStar Brown" pitchFamily="2" charset="77"/>
              </a:rPr>
              <a:t>United States – Firm Winners</a:t>
            </a:r>
          </a:p>
        </p:txBody>
      </p:sp>
      <p:sp>
        <p:nvSpPr>
          <p:cNvPr id="7" name="Content Placeholder 2">
            <a:extLst>
              <a:ext uri="{FF2B5EF4-FFF2-40B4-BE49-F238E27FC236}">
                <a16:creationId xmlns:a16="http://schemas.microsoft.com/office/drawing/2014/main" id="{929E49F5-498C-41AB-A878-20AC257FABD7}"/>
              </a:ext>
            </a:extLst>
          </p:cNvPr>
          <p:cNvSpPr txBox="1">
            <a:spLocks/>
          </p:cNvSpPr>
          <p:nvPr/>
        </p:nvSpPr>
        <p:spPr>
          <a:xfrm>
            <a:off x="320869" y="1735417"/>
            <a:ext cx="7688952" cy="3047810"/>
          </a:xfrm>
          <a:prstGeom prst="rect">
            <a:avLst/>
          </a:prstGeom>
        </p:spPr>
        <p:txBody>
          <a:bodyPr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200" dirty="0">
                <a:latin typeface="CoStar Brown" panose="02010804010101010102"/>
              </a:rPr>
              <a:t>We’re honored to be recognized by @CoStarUS as a #CoStarPowerBroker Top Firm winner for 2023.</a:t>
            </a:r>
            <a:br>
              <a:rPr lang="en-US" sz="1200" dirty="0">
                <a:latin typeface="CoStar Brown" panose="02010804010101010102"/>
              </a:rPr>
            </a:br>
            <a:endParaRPr lang="en-US" sz="1200" dirty="0">
              <a:latin typeface="CoStar Brown" panose="02010804010101010102"/>
            </a:endParaRPr>
          </a:p>
          <a:p>
            <a:pPr marL="0" indent="0">
              <a:lnSpc>
                <a:spcPct val="100000"/>
              </a:lnSpc>
              <a:spcBef>
                <a:spcPts val="0"/>
              </a:spcBef>
              <a:buNone/>
            </a:pPr>
            <a:r>
              <a:rPr lang="en-US" sz="1200" dirty="0">
                <a:latin typeface="CoStar Brown" panose="02010804010101010102"/>
              </a:rPr>
              <a:t>Learn more about this industry award:</a:t>
            </a:r>
            <a:br>
              <a:rPr lang="en-US" sz="1200" dirty="0">
                <a:latin typeface="CoStar Brown" panose="02010804010101010102"/>
              </a:rPr>
            </a:br>
            <a:r>
              <a:rPr lang="en-US" sz="1200" u="sng" dirty="0">
                <a:latin typeface="CoStar Brown" panose="02010804010101010102"/>
                <a:hlinkClick r:id="rId4">
                  <a:extLst>
                    <a:ext uri="{A12FA001-AC4F-418D-AE19-62706E023703}">
                      <ahyp:hlinkClr xmlns:ahyp="http://schemas.microsoft.com/office/drawing/2018/hyperlinkcolor" val="tx"/>
                    </a:ext>
                  </a:extLst>
                </a:hlinkClick>
              </a:rPr>
              <a:t>https://www.costarpowerbrokers.com/winners/</a:t>
            </a:r>
            <a:endParaRPr lang="en-US" sz="1200" dirty="0">
              <a:latin typeface="CoStar Brown" pitchFamily="2" charset="77"/>
            </a:endParaRPr>
          </a:p>
          <a:p>
            <a:pPr marL="0" lvl="0" indent="0">
              <a:lnSpc>
                <a:spcPct val="100000"/>
              </a:lnSpc>
              <a:spcBef>
                <a:spcPts val="0"/>
              </a:spcBef>
              <a:buNone/>
            </a:pPr>
            <a:endParaRPr lang="en-US" sz="1600" b="1" dirty="0">
              <a:latin typeface="CoStar Brown" pitchFamily="2" charset="77"/>
            </a:endParaRPr>
          </a:p>
        </p:txBody>
      </p:sp>
      <p:sp>
        <p:nvSpPr>
          <p:cNvPr id="11" name="Rectangle 10">
            <a:extLst>
              <a:ext uri="{FF2B5EF4-FFF2-40B4-BE49-F238E27FC236}">
                <a16:creationId xmlns:a16="http://schemas.microsoft.com/office/drawing/2014/main" id="{35D23DAE-7BF6-40CA-92E5-29667928CD62}"/>
              </a:ext>
            </a:extLst>
          </p:cNvPr>
          <p:cNvSpPr/>
          <p:nvPr/>
        </p:nvSpPr>
        <p:spPr>
          <a:xfrm>
            <a:off x="320869" y="975396"/>
            <a:ext cx="9248133" cy="338554"/>
          </a:xfrm>
          <a:prstGeom prst="rect">
            <a:avLst/>
          </a:prstGeom>
        </p:spPr>
        <p:txBody>
          <a:bodyPr wrap="square" lIns="91440" tIns="45720" rIns="91440" bIns="45720" anchor="t">
            <a:spAutoFit/>
          </a:bodyPr>
          <a:lstStyle/>
          <a:p>
            <a:r>
              <a:rPr lang="en-US" sz="1600" b="1" dirty="0">
                <a:solidFill>
                  <a:srgbClr val="0070C0"/>
                </a:solidFill>
                <a:latin typeface="CoStar Brown" panose="02010804010101010102"/>
              </a:rPr>
              <a:t>Suggested text for top firm winners to use on LinkedIn, Facebook, Twitter/X and Instagram</a:t>
            </a:r>
            <a:endParaRPr lang="en-US" sz="1600" dirty="0"/>
          </a:p>
        </p:txBody>
      </p:sp>
      <p:pic>
        <p:nvPicPr>
          <p:cNvPr id="8" name="Picture 7">
            <a:extLst>
              <a:ext uri="{FF2B5EF4-FFF2-40B4-BE49-F238E27FC236}">
                <a16:creationId xmlns:a16="http://schemas.microsoft.com/office/drawing/2014/main" id="{26CD640B-EAFA-452B-928C-93C56DEBD4C6}"/>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8111916" y="2258490"/>
            <a:ext cx="3666540" cy="1915767"/>
          </a:xfrm>
          <a:prstGeom prst="rect">
            <a:avLst/>
          </a:prstGeom>
        </p:spPr>
      </p:pic>
      <p:pic>
        <p:nvPicPr>
          <p:cNvPr id="3" name="Picture 2" descr="A picture containing logo&#10;&#10;Description automatically generated">
            <a:extLst>
              <a:ext uri="{FF2B5EF4-FFF2-40B4-BE49-F238E27FC236}">
                <a16:creationId xmlns:a16="http://schemas.microsoft.com/office/drawing/2014/main" id="{7136C3BA-8825-0205-951A-A8BE952C8086}"/>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r="3398" b="3883"/>
          <a:stretch/>
        </p:blipFill>
        <p:spPr>
          <a:xfrm>
            <a:off x="153582" y="5782109"/>
            <a:ext cx="2077261" cy="1034110"/>
          </a:xfrm>
          <a:prstGeom prst="rect">
            <a:avLst/>
          </a:prstGeom>
        </p:spPr>
      </p:pic>
    </p:spTree>
    <p:extLst>
      <p:ext uri="{BB962C8B-B14F-4D97-AF65-F5344CB8AC3E}">
        <p14:creationId xmlns:p14="http://schemas.microsoft.com/office/powerpoint/2010/main" val="4243829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9" name="Title 1">
            <a:extLst>
              <a:ext uri="{FF2B5EF4-FFF2-40B4-BE49-F238E27FC236}">
                <a16:creationId xmlns:a16="http://schemas.microsoft.com/office/drawing/2014/main" id="{F7777D4C-09F2-D540-B204-E1592CBB00A7}"/>
              </a:ext>
            </a:extLst>
          </p:cNvPr>
          <p:cNvSpPr txBox="1">
            <a:spLocks/>
          </p:cNvSpPr>
          <p:nvPr/>
        </p:nvSpPr>
        <p:spPr>
          <a:xfrm>
            <a:off x="320870"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latin typeface="CoStar Brown" pitchFamily="2" charset="77"/>
              </a:rPr>
              <a:t>Canada – Individual Winners</a:t>
            </a:r>
          </a:p>
        </p:txBody>
      </p:sp>
      <p:sp>
        <p:nvSpPr>
          <p:cNvPr id="10" name="Content Placeholder 2">
            <a:extLst>
              <a:ext uri="{FF2B5EF4-FFF2-40B4-BE49-F238E27FC236}">
                <a16:creationId xmlns:a16="http://schemas.microsoft.com/office/drawing/2014/main" id="{201FF423-1FCB-4F42-813A-5156EB964612}"/>
              </a:ext>
            </a:extLst>
          </p:cNvPr>
          <p:cNvSpPr txBox="1">
            <a:spLocks/>
          </p:cNvSpPr>
          <p:nvPr/>
        </p:nvSpPr>
        <p:spPr>
          <a:xfrm>
            <a:off x="320870" y="1433194"/>
            <a:ext cx="7591155" cy="4546223"/>
          </a:xfrm>
          <a:prstGeom prst="rect">
            <a:avLst/>
          </a:prstGeom>
        </p:spPr>
        <p:txBody>
          <a:bodyPr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200" b="1" dirty="0">
                <a:solidFill>
                  <a:srgbClr val="0070C0"/>
                </a:solidFill>
                <a:latin typeface="CoStar Brown" pitchFamily="2" charset="77"/>
              </a:rPr>
              <a:t>Option 1:</a:t>
            </a:r>
            <a:endParaRPr lang="en-US" sz="1200" b="1" dirty="0">
              <a:solidFill>
                <a:srgbClr val="0070C0"/>
              </a:solidFill>
              <a:latin typeface="CoStar Brown" panose="02010804010101010102"/>
            </a:endParaRPr>
          </a:p>
          <a:p>
            <a:pPr marL="0" lvl="0" indent="0">
              <a:lnSpc>
                <a:spcPct val="100000"/>
              </a:lnSpc>
              <a:spcBef>
                <a:spcPts val="0"/>
              </a:spcBef>
              <a:buNone/>
            </a:pPr>
            <a:r>
              <a:rPr lang="en-US" sz="1100" dirty="0">
                <a:latin typeface="CoStar Brown" panose="02010804010101010102"/>
              </a:rPr>
              <a:t>I am </a:t>
            </a:r>
            <a:r>
              <a:rPr lang="en-US" sz="1100" dirty="0" err="1">
                <a:latin typeface="CoStar Brown" panose="02010804010101010102"/>
              </a:rPr>
              <a:t>honoured</a:t>
            </a:r>
            <a:r>
              <a:rPr lang="en-US" sz="1100" dirty="0">
                <a:latin typeface="CoStar Brown" panose="02010804010101010102"/>
              </a:rPr>
              <a:t> to be recognized by @CoStarCanada as a 2023 #CoStarPowerBroker winner for the (INSERT YOUR MARKET) market!</a:t>
            </a:r>
            <a:br>
              <a:rPr lang="en-US" sz="1100" dirty="0">
                <a:latin typeface="CoStar Brown" panose="02010804010101010102"/>
              </a:rPr>
            </a:br>
            <a:endParaRPr lang="en-US" sz="1100" dirty="0">
              <a:latin typeface="CoStar Brown" panose="02010804010101010102"/>
            </a:endParaRPr>
          </a:p>
          <a:p>
            <a:pPr marL="0" indent="0">
              <a:lnSpc>
                <a:spcPct val="100000"/>
              </a:lnSpc>
              <a:spcBef>
                <a:spcPts val="0"/>
              </a:spcBef>
              <a:buNone/>
            </a:pPr>
            <a:r>
              <a:rPr lang="en-US" sz="1100" dirty="0">
                <a:latin typeface="CoStar Brown" panose="02010804010101010102"/>
              </a:rPr>
              <a:t>Learn more about this industry award:</a:t>
            </a:r>
            <a:br>
              <a:rPr lang="en-US" sz="1100" dirty="0">
                <a:latin typeface="CoStar Brown" panose="02010804010101010102"/>
              </a:rPr>
            </a:br>
            <a:r>
              <a:rPr lang="en-US" sz="1100" u="sng" dirty="0">
                <a:latin typeface="CoStar Brown" panose="02010804010101010102"/>
                <a:hlinkClick r:id="rId4">
                  <a:extLst>
                    <a:ext uri="{A12FA001-AC4F-418D-AE19-62706E023703}">
                      <ahyp:hlinkClr xmlns:ahyp="http://schemas.microsoft.com/office/drawing/2018/hyperlinkcolor" val="tx"/>
                    </a:ext>
                  </a:extLst>
                </a:hlinkClick>
              </a:rPr>
              <a:t>https://www.costarpowerbrokers.com/winners/</a:t>
            </a:r>
            <a:br>
              <a:rPr lang="en-US" sz="1100" u="sng" dirty="0">
                <a:latin typeface="CoStar Brown" panose="02010804010101010102"/>
              </a:rPr>
            </a:b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r>
              <a:rPr lang="en-US" sz="1200" b="1" dirty="0">
                <a:solidFill>
                  <a:srgbClr val="0070C0"/>
                </a:solidFill>
                <a:latin typeface="CoStar Brown" pitchFamily="2" charset="77"/>
              </a:rPr>
              <a:t>Option 2:</a:t>
            </a:r>
            <a:endParaRPr lang="en-US" sz="1200" b="1" dirty="0">
              <a:solidFill>
                <a:srgbClr val="0070C0"/>
              </a:solidFill>
              <a:latin typeface="CoStar Brown" panose="02010804010101010102"/>
            </a:endParaRPr>
          </a:p>
          <a:p>
            <a:pPr marL="0" lvl="0" indent="0">
              <a:lnSpc>
                <a:spcPct val="100000"/>
              </a:lnSpc>
              <a:spcBef>
                <a:spcPts val="0"/>
              </a:spcBef>
              <a:buNone/>
            </a:pPr>
            <a:r>
              <a:rPr lang="en-US" sz="1100" dirty="0">
                <a:latin typeface="CoStar Brown" panose="02010804010101010102"/>
              </a:rPr>
              <a:t>I am excited to announce that I’ve been recognized by @CoStarCanada as a 2023 #CoStarPowerBroker for closing some of the highest transaction volume in the (INSERT MARKET) market!</a:t>
            </a:r>
            <a:br>
              <a:rPr lang="en-US" sz="1100" dirty="0">
                <a:latin typeface="CoStar Brown" panose="02010804010101010102"/>
              </a:rPr>
            </a:br>
            <a:endParaRPr lang="en-US" sz="1100" dirty="0">
              <a:latin typeface="CoStar Brown" panose="02010804010101010102"/>
            </a:endParaRPr>
          </a:p>
          <a:p>
            <a:pPr marL="0" indent="0">
              <a:lnSpc>
                <a:spcPct val="100000"/>
              </a:lnSpc>
              <a:spcBef>
                <a:spcPts val="0"/>
              </a:spcBef>
              <a:buNone/>
            </a:pPr>
            <a:r>
              <a:rPr lang="en-US" sz="1100" dirty="0">
                <a:latin typeface="CoStar Brown" panose="02010804010101010102"/>
              </a:rPr>
              <a:t>Learn more about this industry award:</a:t>
            </a:r>
            <a:br>
              <a:rPr lang="en-US" sz="1100" dirty="0">
                <a:latin typeface="CoStar Brown" panose="02010804010101010102"/>
              </a:rPr>
            </a:br>
            <a:r>
              <a:rPr lang="en-US" sz="1100" u="sng" dirty="0">
                <a:latin typeface="CoStar Brown" panose="02010804010101010102"/>
                <a:hlinkClick r:id="rId4">
                  <a:extLst>
                    <a:ext uri="{A12FA001-AC4F-418D-AE19-62706E023703}">
                      <ahyp:hlinkClr xmlns:ahyp="http://schemas.microsoft.com/office/drawing/2018/hyperlinkcolor" val="tx"/>
                    </a:ext>
                  </a:extLst>
                </a:hlinkClick>
              </a:rPr>
              <a:t>https://www.costarpowerbrokers.com/winners/</a:t>
            </a:r>
            <a:br>
              <a:rPr lang="en-US" sz="1100" u="sng" dirty="0">
                <a:latin typeface="CoStar Brown" panose="02010804010101010102"/>
              </a:rPr>
            </a:b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r>
              <a:rPr lang="en-US" sz="1200" b="1" dirty="0">
                <a:solidFill>
                  <a:srgbClr val="0070C0"/>
                </a:solidFill>
                <a:latin typeface="CoStar Brown" pitchFamily="2" charset="77"/>
              </a:rPr>
              <a:t>Option 3:</a:t>
            </a:r>
            <a:endParaRPr lang="en-US" sz="1200" b="1" dirty="0">
              <a:solidFill>
                <a:srgbClr val="0070C0"/>
              </a:solidFill>
              <a:latin typeface="CoStar Brown" panose="02010804010101010102"/>
            </a:endParaRPr>
          </a:p>
          <a:p>
            <a:pPr marL="0" lvl="0" indent="0">
              <a:lnSpc>
                <a:spcPct val="100000"/>
              </a:lnSpc>
              <a:spcBef>
                <a:spcPts val="0"/>
              </a:spcBef>
              <a:buNone/>
            </a:pPr>
            <a:r>
              <a:rPr lang="en-US" sz="1100" dirty="0">
                <a:latin typeface="CoStar Brown" panose="02010804010101010102"/>
              </a:rPr>
              <a:t>Proud to announce that I’ve been selected by @CoStarCanada as a 2023 #CoStarPowerBroker winner for the (INSERT YOUR MARKET) market!</a:t>
            </a:r>
            <a:br>
              <a:rPr lang="en-US" sz="1100" dirty="0">
                <a:latin typeface="CoStar Brown" panose="02010804010101010102"/>
              </a:rPr>
            </a:br>
            <a:endParaRPr lang="en-US" sz="1100" dirty="0">
              <a:latin typeface="CoStar Brown" panose="02010804010101010102"/>
            </a:endParaRPr>
          </a:p>
          <a:p>
            <a:pPr marL="0" indent="0">
              <a:lnSpc>
                <a:spcPct val="100000"/>
              </a:lnSpc>
              <a:spcBef>
                <a:spcPts val="0"/>
              </a:spcBef>
              <a:buNone/>
            </a:pPr>
            <a:r>
              <a:rPr lang="en-US" sz="1100" dirty="0">
                <a:latin typeface="CoStar Brown" panose="02010804010101010102"/>
              </a:rPr>
              <a:t>Learn more about this industry award:</a:t>
            </a:r>
            <a:br>
              <a:rPr lang="en-US" sz="1100" dirty="0">
                <a:latin typeface="CoStar Brown" panose="02010804010101010102"/>
              </a:rPr>
            </a:br>
            <a:r>
              <a:rPr lang="en-US" sz="1100" u="sng" dirty="0">
                <a:latin typeface="CoStar Brown" panose="02010804010101010102"/>
                <a:hlinkClick r:id="rId4">
                  <a:extLst>
                    <a:ext uri="{A12FA001-AC4F-418D-AE19-62706E023703}">
                      <ahyp:hlinkClr xmlns:ahyp="http://schemas.microsoft.com/office/drawing/2018/hyperlinkcolor" val="tx"/>
                    </a:ext>
                  </a:extLst>
                </a:hlinkClick>
              </a:rPr>
              <a:t>https://www.costarpowerbrokers.com/winners/</a:t>
            </a: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endParaRPr lang="en-US" sz="1100" u="sng" dirty="0">
              <a:latin typeface="CoStar Brown" panose="02010804010101010102"/>
            </a:endParaRPr>
          </a:p>
          <a:p>
            <a:pPr mar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endParaRPr lang="en-US" sz="1600" dirty="0">
              <a:latin typeface="CoStar Brown" panose="02010804010101010102"/>
            </a:endParaRPr>
          </a:p>
          <a:p>
            <a:pPr marL="0" lvl="0" indent="0">
              <a:lnSpc>
                <a:spcPct val="100000"/>
              </a:lnSpc>
              <a:spcBef>
                <a:spcPts val="0"/>
              </a:spcBef>
              <a:buNone/>
            </a:pPr>
            <a:endParaRPr lang="en-US" sz="1600" dirty="0">
              <a:latin typeface="CoStar Brown" panose="02010804010101010102"/>
            </a:endParaRPr>
          </a:p>
          <a:p>
            <a:pPr marL="0" lvl="0" indent="0">
              <a:lnSpc>
                <a:spcPct val="100000"/>
              </a:lnSpc>
              <a:spcBef>
                <a:spcPts val="0"/>
              </a:spcBef>
              <a:buNone/>
            </a:pPr>
            <a:endParaRPr lang="en-US" sz="1600" dirty="0">
              <a:latin typeface="CoStar Brown" panose="02010804010101010102"/>
            </a:endParaRPr>
          </a:p>
        </p:txBody>
      </p:sp>
      <p:sp>
        <p:nvSpPr>
          <p:cNvPr id="11" name="Rectangle 10">
            <a:extLst>
              <a:ext uri="{FF2B5EF4-FFF2-40B4-BE49-F238E27FC236}">
                <a16:creationId xmlns:a16="http://schemas.microsoft.com/office/drawing/2014/main" id="{DE9DD910-60E5-40A6-9089-306A41EC3550}"/>
              </a:ext>
            </a:extLst>
          </p:cNvPr>
          <p:cNvSpPr/>
          <p:nvPr/>
        </p:nvSpPr>
        <p:spPr>
          <a:xfrm>
            <a:off x="320869" y="975396"/>
            <a:ext cx="9248133" cy="338554"/>
          </a:xfrm>
          <a:prstGeom prst="rect">
            <a:avLst/>
          </a:prstGeom>
        </p:spPr>
        <p:txBody>
          <a:bodyPr wrap="square" lIns="91440" tIns="45720" rIns="91440" bIns="45720" anchor="t">
            <a:spAutoFit/>
          </a:bodyPr>
          <a:lstStyle/>
          <a:p>
            <a:r>
              <a:rPr lang="en-US" sz="1600" b="1" dirty="0">
                <a:solidFill>
                  <a:srgbClr val="0070C0"/>
                </a:solidFill>
                <a:latin typeface="CoStar Brown" panose="02010804010101010102"/>
              </a:rPr>
              <a:t>Suggested text for individual winners to use on LinkedIn, Facebook, Twitter/X and Instagram</a:t>
            </a:r>
            <a:endParaRPr lang="en-US" sz="1600" dirty="0"/>
          </a:p>
        </p:txBody>
      </p:sp>
      <p:pic>
        <p:nvPicPr>
          <p:cNvPr id="2" name="Picture 1">
            <a:extLst>
              <a:ext uri="{FF2B5EF4-FFF2-40B4-BE49-F238E27FC236}">
                <a16:creationId xmlns:a16="http://schemas.microsoft.com/office/drawing/2014/main" id="{CFA92F5F-A028-EDF3-4F4D-15A4BB371B9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8111916" y="2258490"/>
            <a:ext cx="3666540" cy="1915767"/>
          </a:xfrm>
          <a:prstGeom prst="rect">
            <a:avLst/>
          </a:prstGeom>
        </p:spPr>
      </p:pic>
      <p:pic>
        <p:nvPicPr>
          <p:cNvPr id="4" name="Picture 3" descr="A picture containing logo&#10;&#10;Description automatically generated">
            <a:extLst>
              <a:ext uri="{FF2B5EF4-FFF2-40B4-BE49-F238E27FC236}">
                <a16:creationId xmlns:a16="http://schemas.microsoft.com/office/drawing/2014/main" id="{F1258366-B110-CF28-A01D-CB3A10E7EBC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r="3398" b="3883"/>
          <a:stretch/>
        </p:blipFill>
        <p:spPr>
          <a:xfrm>
            <a:off x="153582" y="5782109"/>
            <a:ext cx="2077261" cy="1034110"/>
          </a:xfrm>
          <a:prstGeom prst="rect">
            <a:avLst/>
          </a:prstGeom>
        </p:spPr>
      </p:pic>
    </p:spTree>
    <p:extLst>
      <p:ext uri="{BB962C8B-B14F-4D97-AF65-F5344CB8AC3E}">
        <p14:creationId xmlns:p14="http://schemas.microsoft.com/office/powerpoint/2010/main" val="2989317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9" name="Title 1">
            <a:extLst>
              <a:ext uri="{FF2B5EF4-FFF2-40B4-BE49-F238E27FC236}">
                <a16:creationId xmlns:a16="http://schemas.microsoft.com/office/drawing/2014/main" id="{F7777D4C-09F2-D540-B204-E1592CBB00A7}"/>
              </a:ext>
            </a:extLst>
          </p:cNvPr>
          <p:cNvSpPr txBox="1">
            <a:spLocks/>
          </p:cNvSpPr>
          <p:nvPr/>
        </p:nvSpPr>
        <p:spPr>
          <a:xfrm>
            <a:off x="320870"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latin typeface="CoStar Brown" pitchFamily="2" charset="77"/>
              </a:rPr>
              <a:t>Canada – Firm Winners</a:t>
            </a:r>
          </a:p>
        </p:txBody>
      </p:sp>
      <p:sp>
        <p:nvSpPr>
          <p:cNvPr id="7" name="Content Placeholder 2">
            <a:extLst>
              <a:ext uri="{FF2B5EF4-FFF2-40B4-BE49-F238E27FC236}">
                <a16:creationId xmlns:a16="http://schemas.microsoft.com/office/drawing/2014/main" id="{929E49F5-498C-41AB-A878-20AC257FABD7}"/>
              </a:ext>
            </a:extLst>
          </p:cNvPr>
          <p:cNvSpPr txBox="1">
            <a:spLocks/>
          </p:cNvSpPr>
          <p:nvPr/>
        </p:nvSpPr>
        <p:spPr>
          <a:xfrm>
            <a:off x="329893" y="1735734"/>
            <a:ext cx="7694224" cy="985678"/>
          </a:xfrm>
          <a:prstGeom prst="rect">
            <a:avLst/>
          </a:prstGeom>
        </p:spPr>
        <p:txBody>
          <a:bodyPr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200" dirty="0">
                <a:latin typeface="CoStar Brown" panose="02010804010101010102"/>
              </a:rPr>
              <a:t>We’re </a:t>
            </a:r>
            <a:r>
              <a:rPr lang="en-US" sz="1200" dirty="0" err="1">
                <a:latin typeface="CoStar Brown" panose="02010804010101010102"/>
              </a:rPr>
              <a:t>honoured</a:t>
            </a:r>
            <a:r>
              <a:rPr lang="en-US" sz="1200" dirty="0">
                <a:latin typeface="CoStar Brown" panose="02010804010101010102"/>
              </a:rPr>
              <a:t> to be recognized by @CoStarCanada as a #CoStarPowerBroker Top Firm winner for 2023.</a:t>
            </a:r>
            <a:br>
              <a:rPr lang="en-US" sz="1200" dirty="0">
                <a:latin typeface="CoStar Brown" panose="02010804010101010102"/>
              </a:rPr>
            </a:br>
            <a:endParaRPr lang="en-US" sz="1200" dirty="0">
              <a:latin typeface="CoStar Brown" panose="02010804010101010102"/>
            </a:endParaRPr>
          </a:p>
          <a:p>
            <a:pPr marL="0" indent="0">
              <a:lnSpc>
                <a:spcPct val="100000"/>
              </a:lnSpc>
              <a:spcBef>
                <a:spcPts val="0"/>
              </a:spcBef>
              <a:buNone/>
            </a:pPr>
            <a:r>
              <a:rPr lang="en-US" sz="1200" dirty="0">
                <a:latin typeface="CoStar Brown" panose="02010804010101010102"/>
              </a:rPr>
              <a:t>Learn more about this industry award:</a:t>
            </a:r>
            <a:br>
              <a:rPr lang="en-US" sz="1200" dirty="0">
                <a:latin typeface="CoStar Brown" panose="02010804010101010102"/>
              </a:rPr>
            </a:br>
            <a:r>
              <a:rPr lang="en-US" sz="1200" u="sng" dirty="0">
                <a:latin typeface="CoStar Brown" panose="02010804010101010102"/>
                <a:hlinkClick r:id="rId4">
                  <a:extLst>
                    <a:ext uri="{A12FA001-AC4F-418D-AE19-62706E023703}">
                      <ahyp:hlinkClr xmlns:ahyp="http://schemas.microsoft.com/office/drawing/2018/hyperlinkcolor" val="tx"/>
                    </a:ext>
                  </a:extLst>
                </a:hlinkClick>
              </a:rPr>
              <a:t>https://www.costarpowerbrokers.com/winners/</a:t>
            </a:r>
            <a:endParaRPr lang="en-US" sz="1200" dirty="0">
              <a:latin typeface="CoStar Brown" pitchFamily="2" charset="77"/>
            </a:endParaRPr>
          </a:p>
          <a:p>
            <a:pPr marL="0" lvl="0" indent="0">
              <a:lnSpc>
                <a:spcPct val="100000"/>
              </a:lnSpc>
              <a:spcBef>
                <a:spcPts val="0"/>
              </a:spcBef>
              <a:buNone/>
            </a:pPr>
            <a:endParaRPr lang="en-US" sz="1600" dirty="0">
              <a:latin typeface="CoStar Brown" pitchFamily="2" charset="77"/>
            </a:endParaRPr>
          </a:p>
          <a:p>
            <a:pPr marL="0" lvl="0" indent="0">
              <a:lnSpc>
                <a:spcPct val="100000"/>
              </a:lnSpc>
              <a:spcBef>
                <a:spcPts val="0"/>
              </a:spcBef>
              <a:buNone/>
            </a:pPr>
            <a:endParaRPr lang="en-US" sz="1600" b="1" dirty="0">
              <a:latin typeface="CoStar Brown" pitchFamily="2" charset="77"/>
            </a:endParaRPr>
          </a:p>
        </p:txBody>
      </p:sp>
      <p:sp>
        <p:nvSpPr>
          <p:cNvPr id="10" name="Rectangle 9">
            <a:extLst>
              <a:ext uri="{FF2B5EF4-FFF2-40B4-BE49-F238E27FC236}">
                <a16:creationId xmlns:a16="http://schemas.microsoft.com/office/drawing/2014/main" id="{DB212447-D919-4EEF-943F-CC5E23461F3A}"/>
              </a:ext>
            </a:extLst>
          </p:cNvPr>
          <p:cNvSpPr/>
          <p:nvPr/>
        </p:nvSpPr>
        <p:spPr>
          <a:xfrm>
            <a:off x="320870" y="975713"/>
            <a:ext cx="9248133" cy="338554"/>
          </a:xfrm>
          <a:prstGeom prst="rect">
            <a:avLst/>
          </a:prstGeom>
        </p:spPr>
        <p:txBody>
          <a:bodyPr wrap="square" lIns="91440" tIns="45720" rIns="91440" bIns="45720" anchor="t">
            <a:spAutoFit/>
          </a:bodyPr>
          <a:lstStyle/>
          <a:p>
            <a:r>
              <a:rPr lang="en-US" sz="1600" b="1" dirty="0">
                <a:solidFill>
                  <a:srgbClr val="0070C0"/>
                </a:solidFill>
                <a:latin typeface="CoStar Brown" panose="02010804010101010102"/>
              </a:rPr>
              <a:t>Suggested text for top firm winners to use on LinkedIn, Facebook, Twitter/X and Instagram</a:t>
            </a:r>
            <a:endParaRPr lang="en-US" sz="1600" dirty="0"/>
          </a:p>
        </p:txBody>
      </p:sp>
      <p:pic>
        <p:nvPicPr>
          <p:cNvPr id="2" name="Picture 1">
            <a:extLst>
              <a:ext uri="{FF2B5EF4-FFF2-40B4-BE49-F238E27FC236}">
                <a16:creationId xmlns:a16="http://schemas.microsoft.com/office/drawing/2014/main" id="{64EE818C-BA40-D372-8DE7-03F15F53785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8111916" y="2258490"/>
            <a:ext cx="3666540" cy="1915767"/>
          </a:xfrm>
          <a:prstGeom prst="rect">
            <a:avLst/>
          </a:prstGeom>
        </p:spPr>
      </p:pic>
      <p:pic>
        <p:nvPicPr>
          <p:cNvPr id="8" name="Picture 7" descr="A picture containing logo&#10;&#10;Description automatically generated">
            <a:extLst>
              <a:ext uri="{FF2B5EF4-FFF2-40B4-BE49-F238E27FC236}">
                <a16:creationId xmlns:a16="http://schemas.microsoft.com/office/drawing/2014/main" id="{A3043B77-09F9-ABBE-9E3C-5C78F366D78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r="3398" b="3883"/>
          <a:stretch/>
        </p:blipFill>
        <p:spPr>
          <a:xfrm>
            <a:off x="153582" y="5782109"/>
            <a:ext cx="2077261" cy="1034110"/>
          </a:xfrm>
          <a:prstGeom prst="rect">
            <a:avLst/>
          </a:prstGeom>
        </p:spPr>
      </p:pic>
    </p:spTree>
    <p:extLst>
      <p:ext uri="{BB962C8B-B14F-4D97-AF65-F5344CB8AC3E}">
        <p14:creationId xmlns:p14="http://schemas.microsoft.com/office/powerpoint/2010/main" val="1873892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52671DAC23DB4E84CF1CC252D5654F" ma:contentTypeVersion="17" ma:contentTypeDescription="Create a new document." ma:contentTypeScope="" ma:versionID="6c644492cf21b1b70a8c92292bc9ee4a">
  <xsd:schema xmlns:xsd="http://www.w3.org/2001/XMLSchema" xmlns:xs="http://www.w3.org/2001/XMLSchema" xmlns:p="http://schemas.microsoft.com/office/2006/metadata/properties" xmlns:ns2="e0a4c8bf-3d97-40f7-9b2a-baab9c82ee55" xmlns:ns3="99b25f86-c502-462b-a274-2a569e3ba1f1" targetNamespace="http://schemas.microsoft.com/office/2006/metadata/properties" ma:root="true" ma:fieldsID="a2aa3bd3f8484aa4140d5feb5d3ab18c" ns2:_="" ns3:_="">
    <xsd:import namespace="e0a4c8bf-3d97-40f7-9b2a-baab9c82ee55"/>
    <xsd:import namespace="99b25f86-c502-462b-a274-2a569e3ba1f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a4c8bf-3d97-40f7-9b2a-baab9c82ee5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9b25f86-c502-462b-a274-2a569e3ba1f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8954d6d-18eb-40ca-b49c-b986784b9db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9b25f86-c502-462b-a274-2a569e3ba1f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0B519A-EEBD-4062-89AD-25948E383B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a4c8bf-3d97-40f7-9b2a-baab9c82ee55"/>
    <ds:schemaRef ds:uri="99b25f86-c502-462b-a274-2a569e3ba1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D7EA21-54A8-49E9-B713-EE812B10BC4B}">
  <ds:schemaRefs>
    <ds:schemaRef ds:uri="http://schemas.microsoft.com/sharepoint/v3/contenttype/forms"/>
  </ds:schemaRefs>
</ds:datastoreItem>
</file>

<file path=customXml/itemProps3.xml><?xml version="1.0" encoding="utf-8"?>
<ds:datastoreItem xmlns:ds="http://schemas.openxmlformats.org/officeDocument/2006/customXml" ds:itemID="{FEA6D4B8-E394-479F-AFA5-A55B903C2DC3}">
  <ds:schemaRefs>
    <ds:schemaRef ds:uri="http://schemas.microsoft.com/office/2006/metadata/properties"/>
    <ds:schemaRef ds:uri="http://schemas.microsoft.com/office/infopath/2007/PartnerControls"/>
    <ds:schemaRef ds:uri="99b25f86-c502-462b-a274-2a569e3ba1f1"/>
  </ds:schemaRefs>
</ds:datastoreItem>
</file>

<file path=docProps/app.xml><?xml version="1.0" encoding="utf-8"?>
<Properties xmlns="http://schemas.openxmlformats.org/officeDocument/2006/extended-properties" xmlns:vt="http://schemas.openxmlformats.org/officeDocument/2006/docPropsVTypes">
  <TotalTime>5992</TotalTime>
  <Words>569</Words>
  <Application>Microsoft Office PowerPoint</Application>
  <PresentationFormat>Widescreen</PresentationFormat>
  <Paragraphs>56</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CoStar Group,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Geena Nazareth</dc:creator>
  <cp:lastModifiedBy>Sapporah Hamilton</cp:lastModifiedBy>
  <cp:revision>136</cp:revision>
  <dcterms:created xsi:type="dcterms:W3CDTF">2020-02-10T19:26:09Z</dcterms:created>
  <dcterms:modified xsi:type="dcterms:W3CDTF">2024-02-22T21:17:08Z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0x010100B452671DAC23DB4E84CF1CC252D5654F</vt:lpwstr>
  </property>
  <property fmtid="{D5CDD505-2E9C-101B-9397-08002B2CF9AE}" pid="3" name="o69511912ce44b04b5ee867055776c6d">
    <vt:lpwstr>Apartments|1cd6aab3-39c1-4ec5-84c9-22979742a6d8</vt:lpwstr>
  </property>
  <property fmtid="{D5CDD505-2E9C-101B-9397-08002B2CF9AE}" pid="4" name="TaxCatchAll">
    <vt:lpwstr>14;#Apartments|1cd6aab3-39c1-4ec5-84c9-22979742a6d8</vt:lpwstr>
  </property>
  <property fmtid="{D5CDD505-2E9C-101B-9397-08002B2CF9AE}" pid="5" name="Apts_x0020_Internal_x0020_Keywords">
    <vt:lpwstr/>
  </property>
  <property fmtid="{D5CDD505-2E9C-101B-9397-08002B2CF9AE}" pid="6" name="h418904b2fa8471f9930418f94c9e067">
    <vt:lpwstr/>
  </property>
  <property fmtid="{D5CDD505-2E9C-101B-9397-08002B2CF9AE}" pid="7" name="Collateral_x0020_Type">
    <vt:lpwstr/>
  </property>
  <property fmtid="{D5CDD505-2E9C-101B-9397-08002B2CF9AE}" pid="8" name="h7363574b2bd4b98983068ffa9a9e158">
    <vt:lpwstr/>
  </property>
  <property fmtid="{D5CDD505-2E9C-101B-9397-08002B2CF9AE}" pid="9" name="Partnerships">
    <vt:lpwstr/>
  </property>
  <property fmtid="{D5CDD505-2E9C-101B-9397-08002B2CF9AE}" pid="10" name="d192869bc23a4fe49dfaefd6c1ed3303">
    <vt:lpwstr/>
  </property>
  <property fmtid="{D5CDD505-2E9C-101B-9397-08002B2CF9AE}" pid="11" name="Products">
    <vt:lpwstr>14;#Apartments|1cd6aab3-39c1-4ec5-84c9-22979742a6d8</vt:lpwstr>
  </property>
  <property fmtid="{D5CDD505-2E9C-101B-9397-08002B2CF9AE}" pid="12" name="Apts Internal Keywords">
    <vt:lpwstr/>
  </property>
  <property fmtid="{D5CDD505-2E9C-101B-9397-08002B2CF9AE}" pid="13" name="Collateral Type">
    <vt:lpwstr/>
  </property>
  <property fmtid="{D5CDD505-2E9C-101B-9397-08002B2CF9AE}" pid="14" name="MediaServiceImageTags">
    <vt:lpwstr/>
  </property>
</Properties>
</file>